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sldIdLst>
    <p:sldId id="256" r:id="rId2"/>
    <p:sldId id="272" r:id="rId3"/>
    <p:sldId id="271" r:id="rId4"/>
    <p:sldId id="273" r:id="rId5"/>
    <p:sldId id="349" r:id="rId6"/>
    <p:sldId id="350" r:id="rId7"/>
    <p:sldId id="351"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6" r:id="rId22"/>
    <p:sldId id="297" r:id="rId23"/>
    <p:sldId id="299" r:id="rId24"/>
    <p:sldId id="300" r:id="rId25"/>
    <p:sldId id="301" r:id="rId26"/>
    <p:sldId id="302" r:id="rId27"/>
    <p:sldId id="303" r:id="rId28"/>
    <p:sldId id="304" r:id="rId29"/>
    <p:sldId id="305" r:id="rId30"/>
    <p:sldId id="306" r:id="rId31"/>
    <p:sldId id="307" r:id="rId32"/>
    <p:sldId id="308" r:id="rId33"/>
    <p:sldId id="311" r:id="rId34"/>
    <p:sldId id="312" r:id="rId35"/>
    <p:sldId id="313" r:id="rId36"/>
    <p:sldId id="314" r:id="rId37"/>
    <p:sldId id="315" r:id="rId38"/>
    <p:sldId id="316" r:id="rId39"/>
    <p:sldId id="318" r:id="rId40"/>
    <p:sldId id="319" r:id="rId41"/>
    <p:sldId id="320" r:id="rId42"/>
    <p:sldId id="321" r:id="rId43"/>
    <p:sldId id="322" r:id="rId44"/>
    <p:sldId id="323" r:id="rId45"/>
    <p:sldId id="324" r:id="rId46"/>
    <p:sldId id="325" r:id="rId47"/>
    <p:sldId id="326" r:id="rId48"/>
    <p:sldId id="327" r:id="rId49"/>
    <p:sldId id="328" r:id="rId50"/>
    <p:sldId id="329" r:id="rId51"/>
    <p:sldId id="330" r:id="rId52"/>
    <p:sldId id="331" r:id="rId53"/>
    <p:sldId id="332" r:id="rId54"/>
    <p:sldId id="333" r:id="rId55"/>
    <p:sldId id="334" r:id="rId56"/>
    <p:sldId id="335" r:id="rId57"/>
    <p:sldId id="336" r:id="rId58"/>
    <p:sldId id="337" r:id="rId59"/>
    <p:sldId id="338" r:id="rId60"/>
    <p:sldId id="339" r:id="rId61"/>
    <p:sldId id="340" r:id="rId62"/>
    <p:sldId id="341" r:id="rId63"/>
    <p:sldId id="342" r:id="rId64"/>
    <p:sldId id="343" r:id="rId65"/>
    <p:sldId id="386" r:id="rId66"/>
    <p:sldId id="387" r:id="rId67"/>
    <p:sldId id="389" r:id="rId68"/>
    <p:sldId id="390" r:id="rId69"/>
    <p:sldId id="391" r:id="rId70"/>
    <p:sldId id="392" r:id="rId71"/>
    <p:sldId id="393" r:id="rId72"/>
    <p:sldId id="394" r:id="rId73"/>
    <p:sldId id="395" r:id="rId74"/>
    <p:sldId id="396" r:id="rId75"/>
    <p:sldId id="397" r:id="rId76"/>
    <p:sldId id="398" r:id="rId77"/>
    <p:sldId id="346" r:id="rId78"/>
    <p:sldId id="347" r:id="rId79"/>
    <p:sldId id="348" r:id="rId80"/>
    <p:sldId id="292" r:id="rId81"/>
    <p:sldId id="352" r:id="rId82"/>
    <p:sldId id="353" r:id="rId83"/>
    <p:sldId id="354" r:id="rId84"/>
    <p:sldId id="363" r:id="rId85"/>
    <p:sldId id="364" r:id="rId86"/>
    <p:sldId id="355" r:id="rId87"/>
    <p:sldId id="356" r:id="rId88"/>
    <p:sldId id="365" r:id="rId89"/>
    <p:sldId id="293" r:id="rId90"/>
    <p:sldId id="360" r:id="rId91"/>
    <p:sldId id="361" r:id="rId92"/>
    <p:sldId id="362" r:id="rId93"/>
    <p:sldId id="366" r:id="rId94"/>
    <p:sldId id="367" r:id="rId95"/>
    <p:sldId id="368" r:id="rId96"/>
    <p:sldId id="369" r:id="rId97"/>
    <p:sldId id="370" r:id="rId98"/>
    <p:sldId id="371" r:id="rId99"/>
    <p:sldId id="372" r:id="rId100"/>
    <p:sldId id="373" r:id="rId101"/>
    <p:sldId id="374" r:id="rId102"/>
    <p:sldId id="375" r:id="rId103"/>
    <p:sldId id="376" r:id="rId104"/>
    <p:sldId id="377" r:id="rId105"/>
    <p:sldId id="378" r:id="rId106"/>
    <p:sldId id="379" r:id="rId107"/>
    <p:sldId id="380" r:id="rId108"/>
    <p:sldId id="381" r:id="rId109"/>
    <p:sldId id="382" r:id="rId110"/>
    <p:sldId id="383" r:id="rId111"/>
    <p:sldId id="384" r:id="rId112"/>
    <p:sldId id="294" r:id="rId113"/>
    <p:sldId id="295" r:id="rId114"/>
    <p:sldId id="276" r:id="rId11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6" d="100"/>
          <a:sy n="106" d="100"/>
        </p:scale>
        <p:origin x="79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ábor Pozderka" userId="efde2b963e752c34" providerId="LiveId" clId="{0B8D3E4E-60A6-4ADB-BC45-99BEAA186E84}"/>
    <pc:docChg chg="custSel delSld modSld">
      <pc:chgData name="Gábor Pozderka" userId="efde2b963e752c34" providerId="LiveId" clId="{0B8D3E4E-60A6-4ADB-BC45-99BEAA186E84}" dt="2021-12-20T15:18:25.985" v="57" actId="20577"/>
      <pc:docMkLst>
        <pc:docMk/>
      </pc:docMkLst>
      <pc:sldChg chg="modSp mod">
        <pc:chgData name="Gábor Pozderka" userId="efde2b963e752c34" providerId="LiveId" clId="{0B8D3E4E-60A6-4ADB-BC45-99BEAA186E84}" dt="2021-12-20T14:35:39.013" v="27" actId="27636"/>
        <pc:sldMkLst>
          <pc:docMk/>
          <pc:sldMk cId="73297033" sldId="297"/>
        </pc:sldMkLst>
        <pc:spChg chg="mod">
          <ac:chgData name="Gábor Pozderka" userId="efde2b963e752c34" providerId="LiveId" clId="{0B8D3E4E-60A6-4ADB-BC45-99BEAA186E84}" dt="2021-12-20T14:35:39.013" v="27" actId="27636"/>
          <ac:spMkLst>
            <pc:docMk/>
            <pc:sldMk cId="73297033" sldId="297"/>
            <ac:spMk id="3" creationId="{EBFAA8E4-2E3C-4F34-BA7B-EF103CDEF30C}"/>
          </ac:spMkLst>
        </pc:spChg>
      </pc:sldChg>
      <pc:sldChg chg="modSp mod">
        <pc:chgData name="Gábor Pozderka" userId="efde2b963e752c34" providerId="LiveId" clId="{0B8D3E4E-60A6-4ADB-BC45-99BEAA186E84}" dt="2021-12-20T14:40:47.126" v="44" actId="20577"/>
        <pc:sldMkLst>
          <pc:docMk/>
          <pc:sldMk cId="1154544639" sldId="315"/>
        </pc:sldMkLst>
        <pc:spChg chg="mod">
          <ac:chgData name="Gábor Pozderka" userId="efde2b963e752c34" providerId="LiveId" clId="{0B8D3E4E-60A6-4ADB-BC45-99BEAA186E84}" dt="2021-12-20T14:40:47.126" v="44" actId="20577"/>
          <ac:spMkLst>
            <pc:docMk/>
            <pc:sldMk cId="1154544639" sldId="315"/>
            <ac:spMk id="3" creationId="{25CC72D4-55B1-49F7-B544-AABC4B31E747}"/>
          </ac:spMkLst>
        </pc:spChg>
      </pc:sldChg>
      <pc:sldChg chg="modSp mod">
        <pc:chgData name="Gábor Pozderka" userId="efde2b963e752c34" providerId="LiveId" clId="{0B8D3E4E-60A6-4ADB-BC45-99BEAA186E84}" dt="2021-12-20T14:40:59.221" v="48" actId="20577"/>
        <pc:sldMkLst>
          <pc:docMk/>
          <pc:sldMk cId="1643759393" sldId="316"/>
        </pc:sldMkLst>
        <pc:spChg chg="mod">
          <ac:chgData name="Gábor Pozderka" userId="efde2b963e752c34" providerId="LiveId" clId="{0B8D3E4E-60A6-4ADB-BC45-99BEAA186E84}" dt="2021-12-20T14:40:59.221" v="48" actId="20577"/>
          <ac:spMkLst>
            <pc:docMk/>
            <pc:sldMk cId="1643759393" sldId="316"/>
            <ac:spMk id="3" creationId="{F02974E8-916E-47B9-810A-51AA620CC7DB}"/>
          </ac:spMkLst>
        </pc:spChg>
      </pc:sldChg>
      <pc:sldChg chg="modSp mod">
        <pc:chgData name="Gábor Pozderka" userId="efde2b963e752c34" providerId="LiveId" clId="{0B8D3E4E-60A6-4ADB-BC45-99BEAA186E84}" dt="2021-12-20T14:41:09.108" v="52" actId="20577"/>
        <pc:sldMkLst>
          <pc:docMk/>
          <pc:sldMk cId="3550255249" sldId="320"/>
        </pc:sldMkLst>
        <pc:spChg chg="mod">
          <ac:chgData name="Gábor Pozderka" userId="efde2b963e752c34" providerId="LiveId" clId="{0B8D3E4E-60A6-4ADB-BC45-99BEAA186E84}" dt="2021-12-20T14:41:09.108" v="52" actId="20577"/>
          <ac:spMkLst>
            <pc:docMk/>
            <pc:sldMk cId="3550255249" sldId="320"/>
            <ac:spMk id="3" creationId="{A24A7E7F-0419-4A21-8124-006D50F2DFE7}"/>
          </ac:spMkLst>
        </pc:spChg>
      </pc:sldChg>
      <pc:sldChg chg="modSp mod">
        <pc:chgData name="Gábor Pozderka" userId="efde2b963e752c34" providerId="LiveId" clId="{0B8D3E4E-60A6-4ADB-BC45-99BEAA186E84}" dt="2021-12-20T14:50:40.424" v="56" actId="5793"/>
        <pc:sldMkLst>
          <pc:docMk/>
          <pc:sldMk cId="1711005203" sldId="327"/>
        </pc:sldMkLst>
        <pc:spChg chg="mod">
          <ac:chgData name="Gábor Pozderka" userId="efde2b963e752c34" providerId="LiveId" clId="{0B8D3E4E-60A6-4ADB-BC45-99BEAA186E84}" dt="2021-12-20T14:50:40.424" v="56" actId="5793"/>
          <ac:spMkLst>
            <pc:docMk/>
            <pc:sldMk cId="1711005203" sldId="327"/>
            <ac:spMk id="3" creationId="{DAC80A18-C5F2-43C9-9D3D-FE225F59824C}"/>
          </ac:spMkLst>
        </pc:spChg>
      </pc:sldChg>
      <pc:sldChg chg="modSp mod">
        <pc:chgData name="Gábor Pozderka" userId="efde2b963e752c34" providerId="LiveId" clId="{0B8D3E4E-60A6-4ADB-BC45-99BEAA186E84}" dt="2021-12-20T14:38:15.258" v="40" actId="5793"/>
        <pc:sldMkLst>
          <pc:docMk/>
          <pc:sldMk cId="3325608933" sldId="339"/>
        </pc:sldMkLst>
        <pc:spChg chg="mod">
          <ac:chgData name="Gábor Pozderka" userId="efde2b963e752c34" providerId="LiveId" clId="{0B8D3E4E-60A6-4ADB-BC45-99BEAA186E84}" dt="2021-12-20T14:38:15.258" v="40" actId="5793"/>
          <ac:spMkLst>
            <pc:docMk/>
            <pc:sldMk cId="3325608933" sldId="339"/>
            <ac:spMk id="3" creationId="{DEBE4490-D250-48E7-B862-49499139266B}"/>
          </ac:spMkLst>
        </pc:spChg>
      </pc:sldChg>
      <pc:sldChg chg="modSp mod">
        <pc:chgData name="Gábor Pozderka" userId="efde2b963e752c34" providerId="LiveId" clId="{0B8D3E4E-60A6-4ADB-BC45-99BEAA186E84}" dt="2021-12-20T14:39:21.603" v="43" actId="27636"/>
        <pc:sldMkLst>
          <pc:docMk/>
          <pc:sldMk cId="4284312038" sldId="347"/>
        </pc:sldMkLst>
        <pc:spChg chg="mod">
          <ac:chgData name="Gábor Pozderka" userId="efde2b963e752c34" providerId="LiveId" clId="{0B8D3E4E-60A6-4ADB-BC45-99BEAA186E84}" dt="2021-12-20T14:39:21.603" v="43" actId="27636"/>
          <ac:spMkLst>
            <pc:docMk/>
            <pc:sldMk cId="4284312038" sldId="347"/>
            <ac:spMk id="3" creationId="{8706169B-E47A-4D24-979B-C7F52A1EE571}"/>
          </ac:spMkLst>
        </pc:spChg>
      </pc:sldChg>
      <pc:sldChg chg="modSp mod">
        <pc:chgData name="Gábor Pozderka" userId="efde2b963e752c34" providerId="LiveId" clId="{0B8D3E4E-60A6-4ADB-BC45-99BEAA186E84}" dt="2021-12-20T14:41:21.849" v="54" actId="27636"/>
        <pc:sldMkLst>
          <pc:docMk/>
          <pc:sldMk cId="3526064120" sldId="348"/>
        </pc:sldMkLst>
        <pc:spChg chg="mod">
          <ac:chgData name="Gábor Pozderka" userId="efde2b963e752c34" providerId="LiveId" clId="{0B8D3E4E-60A6-4ADB-BC45-99BEAA186E84}" dt="2021-12-20T14:41:21.849" v="54" actId="27636"/>
          <ac:spMkLst>
            <pc:docMk/>
            <pc:sldMk cId="3526064120" sldId="348"/>
            <ac:spMk id="3" creationId="{45CB87A3-2CB1-4222-B596-92CA79FF3838}"/>
          </ac:spMkLst>
        </pc:spChg>
      </pc:sldChg>
      <pc:sldChg chg="modSp mod">
        <pc:chgData name="Gábor Pozderka" userId="efde2b963e752c34" providerId="LiveId" clId="{0B8D3E4E-60A6-4ADB-BC45-99BEAA186E84}" dt="2021-12-20T14:34:58.999" v="25" actId="20577"/>
        <pc:sldMkLst>
          <pc:docMk/>
          <pc:sldMk cId="840158966" sldId="350"/>
        </pc:sldMkLst>
        <pc:spChg chg="mod">
          <ac:chgData name="Gábor Pozderka" userId="efde2b963e752c34" providerId="LiveId" clId="{0B8D3E4E-60A6-4ADB-BC45-99BEAA186E84}" dt="2021-12-20T14:34:58.999" v="25" actId="20577"/>
          <ac:spMkLst>
            <pc:docMk/>
            <pc:sldMk cId="840158966" sldId="350"/>
            <ac:spMk id="3" creationId="{6C809E3A-F9CF-4684-9EB2-34E2DCCBE044}"/>
          </ac:spMkLst>
        </pc:spChg>
      </pc:sldChg>
      <pc:sldChg chg="modSp mod">
        <pc:chgData name="Gábor Pozderka" userId="efde2b963e752c34" providerId="LiveId" clId="{0B8D3E4E-60A6-4ADB-BC45-99BEAA186E84}" dt="2021-12-20T15:18:25.985" v="57" actId="20577"/>
        <pc:sldMkLst>
          <pc:docMk/>
          <pc:sldMk cId="1421986357" sldId="371"/>
        </pc:sldMkLst>
        <pc:spChg chg="mod">
          <ac:chgData name="Gábor Pozderka" userId="efde2b963e752c34" providerId="LiveId" clId="{0B8D3E4E-60A6-4ADB-BC45-99BEAA186E84}" dt="2021-12-20T15:18:25.985" v="57" actId="20577"/>
          <ac:spMkLst>
            <pc:docMk/>
            <pc:sldMk cId="1421986357" sldId="371"/>
            <ac:spMk id="3" creationId="{1EDC6961-306E-4A65-A3F2-D720E6A51A5B}"/>
          </ac:spMkLst>
        </pc:spChg>
      </pc:sldChg>
      <pc:sldChg chg="del">
        <pc:chgData name="Gábor Pozderka" userId="efde2b963e752c34" providerId="LiveId" clId="{0B8D3E4E-60A6-4ADB-BC45-99BEAA186E84}" dt="2021-12-20T14:38:42.503" v="41" actId="2696"/>
        <pc:sldMkLst>
          <pc:docMk/>
          <pc:sldMk cId="3973490536" sldId="3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F8C42E-E920-45F1-B0F6-CFD5960E9EF3}" type="datetimeFigureOut">
              <a:rPr lang="hu-HU" smtClean="0"/>
              <a:t>2021. 12. 20.</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00DAF-6705-4DF9-B873-A22998B9B86C}" type="slidenum">
              <a:rPr lang="hu-HU" smtClean="0"/>
              <a:t>‹#›</a:t>
            </a:fld>
            <a:endParaRPr lang="hu-HU"/>
          </a:p>
        </p:txBody>
      </p:sp>
    </p:spTree>
    <p:extLst>
      <p:ext uri="{BB962C8B-B14F-4D97-AF65-F5344CB8AC3E}">
        <p14:creationId xmlns:p14="http://schemas.microsoft.com/office/powerpoint/2010/main" val="325838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E82F407-3F1A-4701-AC2C-27C9B8E4E125}"/>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E8917320-BD75-4688-8D9C-3B0C3A3129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24E041F7-62DA-4F0B-90DD-1D7FDCF5EBB4}"/>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5" name="Élőláb helye 4">
            <a:extLst>
              <a:ext uri="{FF2B5EF4-FFF2-40B4-BE49-F238E27FC236}">
                <a16:creationId xmlns:a16="http://schemas.microsoft.com/office/drawing/2014/main" id="{3EA09233-2BAC-46BE-B654-71B1BEBB6DB9}"/>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D12F17E8-63B1-48D5-A27A-4DC17BFC1844}"/>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48271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BE72987-6390-4630-8D73-D0E64B20E601}"/>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84FC7F5C-CC87-4A8D-B13D-4A8210B3CA91}"/>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2D5A0A76-F523-4841-8650-D04FF4433FA5}"/>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5" name="Élőláb helye 4">
            <a:extLst>
              <a:ext uri="{FF2B5EF4-FFF2-40B4-BE49-F238E27FC236}">
                <a16:creationId xmlns:a16="http://schemas.microsoft.com/office/drawing/2014/main" id="{BC394867-F8DB-4F36-BFD9-56565348A612}"/>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B72526C3-508B-432A-86BB-CC64044028E0}"/>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3573549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F8942078-6B68-47BF-91B0-BD6C422EF54B}"/>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0FEDCDC-ACFC-4C1D-AEDA-EE8606612C41}"/>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AD3438D8-2216-45DF-9D4A-4E32110B337C}"/>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5" name="Élőláb helye 4">
            <a:extLst>
              <a:ext uri="{FF2B5EF4-FFF2-40B4-BE49-F238E27FC236}">
                <a16:creationId xmlns:a16="http://schemas.microsoft.com/office/drawing/2014/main" id="{FB0EE957-8C55-4A47-AB91-1A6CAF15F43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6DD74A23-0629-4E19-9AF4-AF0A448AEAD5}"/>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19489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AF6BEBB-B2C0-49CC-BE3A-31103707BCDD}"/>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ACF25562-3DFF-44B8-9BB6-7A36F5A99034}"/>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A6F44E91-E6D1-4323-954A-6FC3008A6F83}"/>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5" name="Élőláb helye 4">
            <a:extLst>
              <a:ext uri="{FF2B5EF4-FFF2-40B4-BE49-F238E27FC236}">
                <a16:creationId xmlns:a16="http://schemas.microsoft.com/office/drawing/2014/main" id="{7251AA3D-70D8-484F-89A6-F5C1409EDC6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AEF99D1-B681-4812-BB49-687570435CE5}"/>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194968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4F24D82-01CA-4AF0-A3FA-3F40892B8C04}"/>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AC651619-9054-45C0-BF17-2C2CD97BD4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3F6B9F65-F0A5-4811-9F60-96E4ED99B28E}"/>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5" name="Élőláb helye 4">
            <a:extLst>
              <a:ext uri="{FF2B5EF4-FFF2-40B4-BE49-F238E27FC236}">
                <a16:creationId xmlns:a16="http://schemas.microsoft.com/office/drawing/2014/main" id="{B953B5D0-52AC-4ACD-BADD-FB020929799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0F532FF-89CB-4667-8562-94EED3A90904}"/>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3966742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0BF35BD-1209-424C-A1ED-E3C7563A97BD}"/>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FFE5DE7C-C476-42C2-80FA-4E1E6D38E056}"/>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8CE59E4C-8E2C-4309-8AD9-A8392AFADD45}"/>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A0731A1E-2345-4442-9C54-C65D51801407}"/>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6" name="Élőláb helye 5">
            <a:extLst>
              <a:ext uri="{FF2B5EF4-FFF2-40B4-BE49-F238E27FC236}">
                <a16:creationId xmlns:a16="http://schemas.microsoft.com/office/drawing/2014/main" id="{710882D1-69B5-4573-B408-1B7C6A8CC694}"/>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8C9891B8-2169-4C2F-8087-4D803CB79E37}"/>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3060649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1E1633-FAC7-4D54-ABA3-B81E4C62DAF3}"/>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C1F62060-4ABE-4E27-A154-8FD4DE1704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959300F2-E97B-49E2-B72F-BC2402D8E064}"/>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A4581BAB-73B1-4CC5-8D96-AA1A24AA24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305EEC35-1453-4886-A72D-5BBE2550C4BA}"/>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1A8030B3-4CC2-4C97-95A7-84A5E05E8EAA}"/>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8" name="Élőláb helye 7">
            <a:extLst>
              <a:ext uri="{FF2B5EF4-FFF2-40B4-BE49-F238E27FC236}">
                <a16:creationId xmlns:a16="http://schemas.microsoft.com/office/drawing/2014/main" id="{586C2AF6-3447-4438-84E8-AEE0A25A73EB}"/>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1EE799D7-DA11-4099-87BD-F6362DEBBB3B}"/>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148372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A909A43-7252-4FAD-A182-D56E63550A05}"/>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BC4D6D52-89E2-4B1C-BE5B-AD656E3135D0}"/>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4" name="Élőláb helye 3">
            <a:extLst>
              <a:ext uri="{FF2B5EF4-FFF2-40B4-BE49-F238E27FC236}">
                <a16:creationId xmlns:a16="http://schemas.microsoft.com/office/drawing/2014/main" id="{012EE211-DFED-47FA-9A5D-0F1ED588381D}"/>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96D98A8B-9744-4EF1-81A1-53B663712664}"/>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374892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E5505B42-4C99-4B4D-B221-75A051564A8C}"/>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3" name="Élőláb helye 2">
            <a:extLst>
              <a:ext uri="{FF2B5EF4-FFF2-40B4-BE49-F238E27FC236}">
                <a16:creationId xmlns:a16="http://schemas.microsoft.com/office/drawing/2014/main" id="{E044D587-4AF2-4556-A3F2-069CE9A11549}"/>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B6B4A551-19D3-434E-A63C-4DEA01B243EC}"/>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524492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C65C05B-97A8-4517-A667-B064EC8124DA}"/>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AED16EEE-6BD4-43AB-BF08-7749CA354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852F8D6E-1C39-4872-848D-DBE0E5286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7E50E219-0FC2-4FD7-8A20-CBADCC51DB38}"/>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6" name="Élőláb helye 5">
            <a:extLst>
              <a:ext uri="{FF2B5EF4-FFF2-40B4-BE49-F238E27FC236}">
                <a16:creationId xmlns:a16="http://schemas.microsoft.com/office/drawing/2014/main" id="{814B0382-6869-4BF8-BA6A-060F6AD1BA7A}"/>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37DAB2C5-9327-4D49-B452-79005136BD64}"/>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174350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E2EE000-1127-42F5-8F72-7B3AE2B8FB8D}"/>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D2203AFC-E5B5-4D28-834A-4CC5C2060C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EDE3F2D4-0FBC-4F92-80C4-3B3EA18052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DE9A59DF-52EE-48C2-986E-88B33BFE083D}"/>
              </a:ext>
            </a:extLst>
          </p:cNvPr>
          <p:cNvSpPr>
            <a:spLocks noGrp="1"/>
          </p:cNvSpPr>
          <p:nvPr>
            <p:ph type="dt" sz="half" idx="10"/>
          </p:nvPr>
        </p:nvSpPr>
        <p:spPr/>
        <p:txBody>
          <a:bodyPr/>
          <a:lstStyle/>
          <a:p>
            <a:fld id="{A1C2258F-68BD-4483-806A-39B00C9BD872}" type="datetimeFigureOut">
              <a:rPr lang="hu-HU" smtClean="0"/>
              <a:t>2021. 12. 20.</a:t>
            </a:fld>
            <a:endParaRPr lang="hu-HU"/>
          </a:p>
        </p:txBody>
      </p:sp>
      <p:sp>
        <p:nvSpPr>
          <p:cNvPr id="6" name="Élőláb helye 5">
            <a:extLst>
              <a:ext uri="{FF2B5EF4-FFF2-40B4-BE49-F238E27FC236}">
                <a16:creationId xmlns:a16="http://schemas.microsoft.com/office/drawing/2014/main" id="{B4DF4483-2D41-4CD0-8306-6711CEC8E0F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777B316-5A01-4C2E-A1CB-C11B8D649051}"/>
              </a:ext>
            </a:extLst>
          </p:cNvPr>
          <p:cNvSpPr>
            <a:spLocks noGrp="1"/>
          </p:cNvSpPr>
          <p:nvPr>
            <p:ph type="sldNum" sz="quarter" idx="12"/>
          </p:nvPr>
        </p:nvSpPr>
        <p:spPr/>
        <p:txBody>
          <a:bodyPr/>
          <a:lstStyle/>
          <a:p>
            <a:fld id="{9E5840C0-C353-46E1-9374-AA2BD40EA3FB}" type="slidenum">
              <a:rPr lang="hu-HU" smtClean="0"/>
              <a:t>‹#›</a:t>
            </a:fld>
            <a:endParaRPr lang="hu-HU"/>
          </a:p>
        </p:txBody>
      </p:sp>
    </p:spTree>
    <p:extLst>
      <p:ext uri="{BB962C8B-B14F-4D97-AF65-F5344CB8AC3E}">
        <p14:creationId xmlns:p14="http://schemas.microsoft.com/office/powerpoint/2010/main" val="293022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8CE2C9E7-C3D0-40CA-950B-53D9D006DB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C05D94BC-58EC-420E-A943-8F2AEC37B0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A5B8963E-E4AD-4D19-BBBD-7F58DC9444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2258F-68BD-4483-806A-39B00C9BD872}" type="datetimeFigureOut">
              <a:rPr lang="hu-HU" smtClean="0"/>
              <a:t>2021. 12. 20.</a:t>
            </a:fld>
            <a:endParaRPr lang="hu-HU"/>
          </a:p>
        </p:txBody>
      </p:sp>
      <p:sp>
        <p:nvSpPr>
          <p:cNvPr id="5" name="Élőláb helye 4">
            <a:extLst>
              <a:ext uri="{FF2B5EF4-FFF2-40B4-BE49-F238E27FC236}">
                <a16:creationId xmlns:a16="http://schemas.microsoft.com/office/drawing/2014/main" id="{63FDD19C-D5A4-42BA-A756-BC02F23CD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CFC9C88E-C46C-4749-A5DF-0CFC0315A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840C0-C353-46E1-9374-AA2BD40EA3FB}" type="slidenum">
              <a:rPr lang="hu-HU" smtClean="0"/>
              <a:t>‹#›</a:t>
            </a:fld>
            <a:endParaRPr lang="hu-HU"/>
          </a:p>
        </p:txBody>
      </p:sp>
    </p:spTree>
    <p:extLst>
      <p:ext uri="{BB962C8B-B14F-4D97-AF65-F5344CB8AC3E}">
        <p14:creationId xmlns:p14="http://schemas.microsoft.com/office/powerpoint/2010/main" val="1006911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6CBAF0F-0E47-4F36-9E00-9BA07A236666}"/>
              </a:ext>
            </a:extLst>
          </p:cNvPr>
          <p:cNvSpPr>
            <a:spLocks noGrp="1"/>
          </p:cNvSpPr>
          <p:nvPr>
            <p:ph type="ctrTitle"/>
          </p:nvPr>
        </p:nvSpPr>
        <p:spPr>
          <a:xfrm>
            <a:off x="838199" y="291090"/>
            <a:ext cx="10515599" cy="932688"/>
          </a:xfrm>
        </p:spPr>
        <p:txBody>
          <a:bodyPr>
            <a:normAutofit/>
          </a:bodyPr>
          <a:lstStyle/>
          <a:p>
            <a:endParaRPr lang="hu-HU" sz="4800" dirty="0"/>
          </a:p>
        </p:txBody>
      </p:sp>
      <p:sp>
        <p:nvSpPr>
          <p:cNvPr id="3" name="Alcím 2">
            <a:extLst>
              <a:ext uri="{FF2B5EF4-FFF2-40B4-BE49-F238E27FC236}">
                <a16:creationId xmlns:a16="http://schemas.microsoft.com/office/drawing/2014/main" id="{138C002A-04A2-4F70-9083-D9987465B968}"/>
              </a:ext>
            </a:extLst>
          </p:cNvPr>
          <p:cNvSpPr>
            <a:spLocks noGrp="1"/>
          </p:cNvSpPr>
          <p:nvPr>
            <p:ph type="subTitle" idx="1"/>
          </p:nvPr>
        </p:nvSpPr>
        <p:spPr>
          <a:xfrm>
            <a:off x="838199" y="1335726"/>
            <a:ext cx="10515599" cy="420624"/>
          </a:xfrm>
        </p:spPr>
        <p:txBody>
          <a:bodyPr>
            <a:normAutofit/>
          </a:bodyPr>
          <a:lstStyle/>
          <a:p>
            <a:endParaRPr lang="hu-HU" sz="2000" dirty="0"/>
          </a:p>
        </p:txBody>
      </p:sp>
      <p:pic>
        <p:nvPicPr>
          <p:cNvPr id="4" name="Picture 7">
            <a:extLst>
              <a:ext uri="{FF2B5EF4-FFF2-40B4-BE49-F238E27FC236}">
                <a16:creationId xmlns:a16="http://schemas.microsoft.com/office/drawing/2014/main" id="{BF1061A3-A599-4382-9E37-17D44A0F97BB}"/>
              </a:ext>
            </a:extLst>
          </p:cNvPr>
          <p:cNvPicPr/>
          <p:nvPr/>
        </p:nvPicPr>
        <p:blipFill>
          <a:blip r:embed="rId2">
            <a:extLst>
              <a:ext uri="{28A0092B-C50C-407E-A947-70E740481C1C}">
                <a14:useLocalDpi xmlns:a14="http://schemas.microsoft.com/office/drawing/2010/main" val="0"/>
              </a:ext>
            </a:extLst>
          </a:blip>
          <a:stretch>
            <a:fillRect/>
          </a:stretch>
        </p:blipFill>
        <p:spPr>
          <a:xfrm>
            <a:off x="838199" y="2501566"/>
            <a:ext cx="10033233" cy="1854867"/>
          </a:xfrm>
          <a:prstGeom prst="rect">
            <a:avLst/>
          </a:prstGeom>
        </p:spPr>
      </p:pic>
    </p:spTree>
    <p:extLst>
      <p:ext uri="{BB962C8B-B14F-4D97-AF65-F5344CB8AC3E}">
        <p14:creationId xmlns:p14="http://schemas.microsoft.com/office/powerpoint/2010/main" val="1293839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96E1CB-4B77-4135-90A9-DFDB86D6576F}"/>
              </a:ext>
            </a:extLst>
          </p:cNvPr>
          <p:cNvSpPr>
            <a:spLocks noGrp="1"/>
          </p:cNvSpPr>
          <p:nvPr>
            <p:ph type="title"/>
          </p:nvPr>
        </p:nvSpPr>
        <p:spPr/>
        <p:txBody>
          <a:bodyPr/>
          <a:lstStyle/>
          <a:p>
            <a:r>
              <a:rPr lang="hu-HU" sz="1800" b="1" dirty="0">
                <a:effectLst/>
                <a:latin typeface="Calibri" panose="020F0502020204030204" pitchFamily="34" charset="0"/>
              </a:rPr>
              <a:t>A PÉNZMOSÁS BÜNTETŐJOGI TÉNYÁLLÁSA 1. A MEGELŐZŐ BŰNCSELEKMÉNY</a:t>
            </a:r>
            <a:endParaRPr lang="hu-HU" dirty="0"/>
          </a:p>
        </p:txBody>
      </p:sp>
      <p:sp>
        <p:nvSpPr>
          <p:cNvPr id="3" name="Tartalom helye 2">
            <a:extLst>
              <a:ext uri="{FF2B5EF4-FFF2-40B4-BE49-F238E27FC236}">
                <a16:creationId xmlns:a16="http://schemas.microsoft.com/office/drawing/2014/main" id="{B8171509-9D91-47C7-8FC6-1F898C4A91D1}"/>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Ahogy korábban már említettük, a pénzmosást mindig megelőzi valamilyen, a büntető törvénykönyvbe ütköző szabadságvesztéssel büntetendő tevékenység (</a:t>
            </a:r>
            <a:r>
              <a:rPr lang="hu-HU" sz="1800" b="1" dirty="0">
                <a:effectLst/>
                <a:latin typeface="Calibri" panose="020F0502020204030204" pitchFamily="34" charset="0"/>
                <a:ea typeface="SimSun" panose="02010600030101010101" pitchFamily="2" charset="-122"/>
              </a:rPr>
              <a:t>megelőző bűncselekmény</a:t>
            </a:r>
            <a:r>
              <a:rPr lang="hu-HU" sz="1800" dirty="0">
                <a:effectLst/>
                <a:latin typeface="Calibri" panose="020F0502020204030204" pitchFamily="34" charset="0"/>
                <a:ea typeface="SimSun" panose="02010600030101010101" pitchFamily="2" charset="-122"/>
              </a:rPr>
              <a:t>), amelynek jövedelmét megpróbálják legalizálni, „tisztára mosni”, vagyis az illegális gazdaságból a legális gazdaságba átvinni.</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2013. június 30-ig hatályban volt, a Büntető Törvénykönyvről szóló 1978. évi IV. törvényben is büntetni rendelt volt a terrorcselekmény, a nemzetközi gazdasági tilalom megszegése, a gazdasági titok megsértése, a pénzmosás, valamint a pénzmosással kapcsolatos bejelentési kötelezettség elmulasztása is.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jelenleg is hatályos Büntető Törvénykönyvről szóló 2012. évi C. törvény az alábbiak szerint rendelkezik:</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a:t>
            </a:r>
            <a:r>
              <a:rPr lang="hu-HU" sz="1800" dirty="0" err="1">
                <a:effectLst/>
                <a:latin typeface="Calibri" panose="020F0502020204030204" pitchFamily="34" charset="0"/>
                <a:ea typeface="SimSun" panose="02010600030101010101" pitchFamily="2" charset="-122"/>
              </a:rPr>
              <a:t>Btk</a:t>
            </a:r>
            <a:r>
              <a:rPr lang="hu-HU" sz="1800" dirty="0">
                <a:effectLst/>
                <a:latin typeface="Calibri" panose="020F0502020204030204" pitchFamily="34" charset="0"/>
                <a:ea typeface="SimSun" panose="02010600030101010101" pitchFamily="2" charset="-122"/>
              </a:rPr>
              <a:t> büntetni rendeli a pénzmosást abban az esetben, ha a megelőző bűncselekményt </a:t>
            </a:r>
            <a:r>
              <a:rPr lang="hu-HU" sz="1800" b="1" dirty="0">
                <a:effectLst/>
                <a:latin typeface="Calibri" panose="020F0502020204030204" pitchFamily="34" charset="0"/>
                <a:ea typeface="SimSun" panose="02010600030101010101" pitchFamily="2" charset="-122"/>
              </a:rPr>
              <a:t>más személy követi el</a:t>
            </a:r>
            <a:r>
              <a:rPr lang="hu-HU" sz="1800" dirty="0">
                <a:effectLst/>
                <a:latin typeface="Calibri" panose="020F0502020204030204" pitchFamily="34" charset="0"/>
                <a:ea typeface="SimSun" panose="02010600030101010101" pitchFamily="2" charset="-122"/>
              </a:rPr>
              <a:t>, illetve akkor is, ha mind a megelőző bűncselekményt, mind a pénzmosást </a:t>
            </a:r>
            <a:r>
              <a:rPr lang="hu-HU" sz="1800" b="1" dirty="0">
                <a:effectLst/>
                <a:latin typeface="Calibri" panose="020F0502020204030204" pitchFamily="34" charset="0"/>
                <a:ea typeface="SimSun" panose="02010600030101010101" pitchFamily="2" charset="-122"/>
              </a:rPr>
              <a:t>ugyanazon személy követi el</a:t>
            </a:r>
            <a:r>
              <a:rPr lang="hu-HU" sz="1800"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404653300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FA9FA9-65BC-46FD-AF87-90AFC2199C55}"/>
              </a:ext>
            </a:extLst>
          </p:cNvPr>
          <p:cNvSpPr>
            <a:spLocks noGrp="1"/>
          </p:cNvSpPr>
          <p:nvPr>
            <p:ph type="title"/>
          </p:nvPr>
        </p:nvSpPr>
        <p:spPr/>
        <p:txBody>
          <a:bodyPr>
            <a:normAutofit/>
          </a:bodyPr>
          <a:lstStyle/>
          <a:p>
            <a:r>
              <a:rPr lang="hu-HU" sz="2400" b="1" dirty="0">
                <a:effectLst/>
                <a:latin typeface="TimesHU"/>
                <a:ea typeface="Times New Roman" panose="02020603050405020304" pitchFamily="18" charset="0"/>
                <a:cs typeface="Times New Roman" panose="02020603050405020304" pitchFamily="18" charset="0"/>
              </a:rPr>
              <a:t>Felügyelet és egyéb jogalkotó szervek által meghatározott kockázatok</a:t>
            </a:r>
            <a:endParaRPr lang="hu-HU" sz="2400" dirty="0"/>
          </a:p>
        </p:txBody>
      </p:sp>
      <p:sp>
        <p:nvSpPr>
          <p:cNvPr id="3" name="Tartalom helye 2">
            <a:extLst>
              <a:ext uri="{FF2B5EF4-FFF2-40B4-BE49-F238E27FC236}">
                <a16:creationId xmlns:a16="http://schemas.microsoft.com/office/drawing/2014/main" id="{561C7F21-2DD8-453F-A851-865F1B6F416C}"/>
              </a:ext>
            </a:extLst>
          </p:cNvPr>
          <p:cNvSpPr>
            <a:spLocks noGrp="1"/>
          </p:cNvSpPr>
          <p:nvPr>
            <p:ph idx="1"/>
          </p:nvPr>
        </p:nvSpPr>
        <p:spPr>
          <a:xfrm>
            <a:off x="358923" y="1546788"/>
            <a:ext cx="10994877" cy="5311211"/>
          </a:xfrm>
        </p:spPr>
        <p:txBody>
          <a:bodyPr/>
          <a:lstStyle/>
          <a:p>
            <a:pPr marL="899160" indent="0" algn="just" hangingPunct="0">
              <a:buNone/>
            </a:pPr>
            <a:r>
              <a:rPr lang="hu-HU" sz="1200" b="1" i="1" dirty="0">
                <a:effectLst/>
                <a:latin typeface="Times New Roman" panose="02020603050405020304" pitchFamily="18" charset="0"/>
                <a:ea typeface="Calibri" panose="020F0502020204030204" pitchFamily="34" charset="0"/>
              </a:rPr>
              <a:t>Földrajzi kockázati tényezők alapján </a:t>
            </a:r>
            <a:endParaRPr lang="hu-HU" sz="1200" b="1" i="1" dirty="0">
              <a:effectLst/>
              <a:latin typeface="Times New Roman" panose="02020603050405020304" pitchFamily="18" charset="0"/>
            </a:endParaRPr>
          </a:p>
          <a:p>
            <a:pPr marL="1600200" lvl="3" indent="-228600" algn="just">
              <a:lnSpc>
                <a:spcPct val="115000"/>
              </a:lnSpc>
              <a:spcBef>
                <a:spcPts val="600"/>
              </a:spcBef>
              <a:spcAft>
                <a:spcPts val="6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Ha az ügyfél stratégiai hiányosságokkal rendelkező, kiemelt kockázatot jelentő harmadik országban lakcímmel vagy székhellyel rendelkezik. </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1600200" lvl="3" indent="-228600" algn="just">
              <a:lnSpc>
                <a:spcPct val="115000"/>
              </a:lnSpc>
              <a:spcBef>
                <a:spcPts val="600"/>
              </a:spcBef>
              <a:spcAft>
                <a:spcPts val="6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Ha az ügyfél tulajdonosai között stratégiai hiányosságokkal rendelkező, kiemelt kockázatot jelentő harmadik országban székhellyel rendelkező jogi személy vagy jogi személyiséggel nem rendelkező szervezet található. </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1600200" lvl="3" indent="-228600" algn="just">
              <a:lnSpc>
                <a:spcPct val="115000"/>
              </a:lnSpc>
              <a:spcBef>
                <a:spcPts val="600"/>
              </a:spcBef>
              <a:spcAft>
                <a:spcPts val="6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Ha az ügyfél tényleges tulajdonosa, rendelkezésre jogosultja, képviselője vagy meghatalmazottja stratégiai hiányosságokkal rendelkező, kiemelt kockázatot jelentő harmadik országban rendelkezik lakcímmel.</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1600200" lvl="3" indent="-228600" algn="just">
              <a:lnSpc>
                <a:spcPct val="115000"/>
              </a:lnSpc>
              <a:spcBef>
                <a:spcPts val="600"/>
              </a:spcBef>
              <a:spcAft>
                <a:spcPts val="6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A stratégiai hiányosságokkal rendelkező, kiemelt kockázatot jelentő harmadik országból kezdeményezett vagy oda továbbított ötmillió forintot elérő vagy meghaladó összegű ügylet.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1600200" lvl="3" indent="-228600" algn="just">
              <a:lnSpc>
                <a:spcPct val="115000"/>
              </a:lnSpc>
              <a:spcBef>
                <a:spcPts val="600"/>
              </a:spcBef>
              <a:spcAft>
                <a:spcPts val="6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Olyan országok, amelyekben - legalább a Világbank országok kormányzati rendszereit értékelő indexe, illetve egyéb források, különös tekintettel a nemzetközi szervezetek által elfogadott értékelő jelentések alapján - magas szintű a korrupció vagy magas az egyéb büntetendő cselekmények száma.</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1600200" lvl="3" indent="-228600" algn="just">
              <a:lnSpc>
                <a:spcPct val="115000"/>
              </a:lnSpc>
              <a:spcBef>
                <a:spcPts val="600"/>
              </a:spcBef>
              <a:spcAft>
                <a:spcPts val="6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Olyan országok, amelyek közismerten terroristák tevékenységét finanszírozzák vagy támogatják, vagy területükön ismert terrorista szervezetek működnek.</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38158503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29C1533-4560-4322-99BB-1BE1F348949C}"/>
              </a:ext>
            </a:extLst>
          </p:cNvPr>
          <p:cNvSpPr>
            <a:spLocks noGrp="1"/>
          </p:cNvSpPr>
          <p:nvPr>
            <p:ph type="title"/>
          </p:nvPr>
        </p:nvSpPr>
        <p:spPr/>
        <p:txBody>
          <a:bodyPr/>
          <a:lstStyle/>
          <a:p>
            <a:r>
              <a:rPr lang="hu-HU" sz="1800" b="1" dirty="0">
                <a:effectLst/>
                <a:latin typeface="TimesHU"/>
                <a:ea typeface="Times New Roman" panose="02020603050405020304" pitchFamily="18" charset="0"/>
                <a:cs typeface="Times New Roman" panose="02020603050405020304" pitchFamily="18" charset="0"/>
              </a:rPr>
              <a:t>Szolgáltató által megállapított magas kockázatba tartozó szolgáltatások</a:t>
            </a:r>
            <a:endParaRPr lang="hu-HU" b="1" dirty="0"/>
          </a:p>
        </p:txBody>
      </p:sp>
      <p:sp>
        <p:nvSpPr>
          <p:cNvPr id="3" name="Tartalom helye 2">
            <a:extLst>
              <a:ext uri="{FF2B5EF4-FFF2-40B4-BE49-F238E27FC236}">
                <a16:creationId xmlns:a16="http://schemas.microsoft.com/office/drawing/2014/main" id="{095EDED0-39DB-4FAC-86AF-D57A6A66B8C5}"/>
              </a:ext>
            </a:extLst>
          </p:cNvPr>
          <p:cNvSpPr>
            <a:spLocks noGrp="1"/>
          </p:cNvSpPr>
          <p:nvPr>
            <p:ph idx="1"/>
          </p:nvPr>
        </p:nvSpPr>
        <p:spPr>
          <a:xfrm>
            <a:off x="350379" y="1367327"/>
            <a:ext cx="11003422" cy="5426580"/>
          </a:xfrm>
        </p:spPr>
        <p:txBody>
          <a:bodyPr>
            <a:normAutofit fontScale="62500" lnSpcReduction="20000"/>
          </a:bodyPr>
          <a:lstStyle/>
          <a:p>
            <a:pPr indent="0" algn="just">
              <a:spcAft>
                <a:spcPts val="375"/>
              </a:spcAf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Ügyfélkockázati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az üzleti kapcsolat szokatlan körülmények között zajlik;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olyan ügyfelek, amelyek magas kockázatot jelentő földrajzi területeken rendelkeznek lakóhellyel;</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bizalmi vagyonkezelők;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olyan társaságok, amelyeknek bemutatóra szóló részvényeik vannak, vagy amelyeknek a részvényesét részvényesi meghatalmazott képviseli;</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 felügyeletet ellátó szervek által jelentős mértékűnek tekintett készpénzforgalmat lebonyolító vállalkozások;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társaság tulajdonosi szerkezete a társaság üzleti tevékenységének jellegéhez képest szokatlannak vagy túlzottan összetettnek tűnik;</a:t>
            </a:r>
            <a:endParaRPr lang="hu-HU" sz="1800" dirty="0">
              <a:effectLst/>
              <a:latin typeface="TimesHU"/>
              <a:ea typeface="Times New Roman" panose="02020603050405020304" pitchFamily="18" charset="0"/>
              <a:cs typeface="Times New Roman" panose="02020603050405020304" pitchFamily="18" charset="0"/>
            </a:endParaRPr>
          </a:p>
          <a:p>
            <a:pPr indent="152400" algn="just"/>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Termékhez, szolgáltatáshoz, ügylethez vagy szállítási csatornához kapcsolódó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 privát banki szolgáltatások;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olyan termékek vagy ügyletek, amelyek esetében az ügyfél azonosítása nem történt meg;</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 nem személyes üzleti kapcsolatok vagy ügyletek, bizonyos biztonsági óvintézkedések - például elektronikus aláírás vagy elektronikus személyi igazolvány használata - nélkül;</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ismeretlen vagy az üzleti kapcsolatban, ügyleti megbízásban nem érintett harmadik felektől érkező befizetések;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 új termékek vagy új üzleti gyakorlatok, többek között új teljesítési mechanizmus, valamint új vagy fejlődő technológiák alkalmazása mind új, mind korábban meglévő termékek esetében;</a:t>
            </a:r>
            <a:endParaRPr lang="hu-HU" sz="1800" dirty="0">
              <a:effectLst/>
              <a:latin typeface="TimesHU"/>
              <a:ea typeface="Times New Roman" panose="02020603050405020304" pitchFamily="18" charset="0"/>
              <a:cs typeface="Times New Roman" panose="02020603050405020304" pitchFamily="18" charset="0"/>
            </a:endParaRPr>
          </a:p>
          <a:p>
            <a:pPr indent="152400" algn="just"/>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Földrajzi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 olyan országok, amelyek nem rendelkeznek a pénzmosás és a terrorizmus finanszírozása elleni küzdelemmel összefüggésben hatékony rendszerekkel;</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 olyan országok, amelyekben - legalább a Világbank országok kormányzati rendszereit értékelő indexe, illetve egyéb források, különös tekintettel a nemzetközi szervezetek által elfogadott értékelő jelentések alapján - magas szintű a korrupció vagy magas az egyéb büntetendő cselekmények száma;</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 olyan országok, amelyek az Unió vagy az ENSZ BT által megállapított szankciók hatálya alá tartoznak;</a:t>
            </a:r>
            <a:endParaRPr lang="hu-HU" sz="1800" dirty="0">
              <a:effectLst/>
              <a:latin typeface="TimesHU"/>
              <a:ea typeface="Times New Roman" panose="02020603050405020304" pitchFamily="18" charset="0"/>
              <a:cs typeface="Times New Roman" panose="02020603050405020304" pitchFamily="18" charset="0"/>
            </a:endParaRPr>
          </a:p>
          <a:p>
            <a:pPr indent="152400" algn="just"/>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 olyan országok, amelyek közismerten terroristák tevékenységét finanszírozzák vagy támogatják, vagy területükön ismert terrorista szervezetek működnek.</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22772925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17ED358-8CDB-43EE-8418-F17284EEE00A}"/>
              </a:ext>
            </a:extLst>
          </p:cNvPr>
          <p:cNvSpPr>
            <a:spLocks noGrp="1"/>
          </p:cNvSpPr>
          <p:nvPr>
            <p:ph type="title"/>
          </p:nvPr>
        </p:nvSpPr>
        <p:spPr/>
        <p:txBody>
          <a:bodyPr/>
          <a:lstStyle/>
          <a:p>
            <a:r>
              <a:rPr lang="hu-HU" sz="1800" b="1" dirty="0">
                <a:effectLst/>
                <a:latin typeface="Times New Roman" panose="02020603050405020304" pitchFamily="18" charset="0"/>
              </a:rPr>
              <a:t>Felügyelet és egyéb jogalkotó szervek által meghatározott alacsony kockázatok</a:t>
            </a:r>
            <a:endParaRPr lang="hu-HU" dirty="0"/>
          </a:p>
        </p:txBody>
      </p:sp>
      <p:sp>
        <p:nvSpPr>
          <p:cNvPr id="3" name="Tartalom helye 2">
            <a:extLst>
              <a:ext uri="{FF2B5EF4-FFF2-40B4-BE49-F238E27FC236}">
                <a16:creationId xmlns:a16="http://schemas.microsoft.com/office/drawing/2014/main" id="{6A8FCBCC-F160-4197-84F5-257C571D4EC9}"/>
              </a:ext>
            </a:extLst>
          </p:cNvPr>
          <p:cNvSpPr>
            <a:spLocks noGrp="1"/>
          </p:cNvSpPr>
          <p:nvPr>
            <p:ph idx="1"/>
          </p:nvPr>
        </p:nvSpPr>
        <p:spPr/>
        <p:txBody>
          <a:bodyPr>
            <a:normAutofit fontScale="70000" lnSpcReduction="20000"/>
          </a:bodyPr>
          <a:lstStyle/>
          <a:p>
            <a:pPr marL="899160" indent="0" algn="just" hangingPunct="0">
              <a:buNone/>
            </a:pPr>
            <a:r>
              <a:rPr lang="hu-HU" sz="1800" b="1" i="1" dirty="0">
                <a:effectLst/>
                <a:latin typeface="Times New Roman" panose="02020603050405020304" pitchFamily="18" charset="0"/>
                <a:ea typeface="Calibri" panose="020F0502020204030204" pitchFamily="34" charset="0"/>
              </a:rPr>
              <a:t>Ügyfélkockázati tényezők alapján</a:t>
            </a:r>
            <a:endParaRPr lang="hu-HU" sz="1800" b="1" i="1" dirty="0">
              <a:effectLst/>
              <a:latin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Ügyfele a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Pmt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1. § (1) bekezdés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a)-e)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pontjában meghatározott, az Európai Unió területén székhellyel rendelkező szolgáltató vagy olyan, harmadik országban székhellyel rendelkező - a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Pmt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1. § (1) bekezdés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a)-e)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pontjában meghatározott - szolgáltató, amelyre a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Pmt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.-ben meghatározottakkal egyenértékű követelmények vonatkoznak, és amely ezek betartása tekintetében felügyelet alatt áll.</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Ügyfele olyan társaság, amelynek értékpapírját egy vagy több tagállamban bevezették a szabályozott piacra, vagy olyan harmadik országbeli társaság, amelyre a közösségi joggal összhangban lévő közzétételi követelmények vonatkoznak.</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Ügyfele a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Pmt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5.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ában</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meghatározott felügyeletet ellátó szerv.</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Ügyfele helyi önkormányzat, a helyi önkormányzat költségvetési szerve vagy a 3. pontba nem tartozó központi államigazgatási szerv.</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Ügyfele az Európai Parlament, az Európai Unió Tanácsa, az Európai Bizottság, az Európai Unió Bírósága, az Európai Számvevőszék, az Európai Gazdasági és Szociális Bizottság, a Régiók Bizottsága, az Európai Központi Bank, az Európai Beruházási Bank vagy az Európai Unió más intézménye vagy szerve.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Olyan társaságok, amelyeknek értékpapírjait bevezették a tőzsdére, és amelyekre olyan közzétételi követelmények vonatkoznak, amelyek biztosítják a tényleges tulajdonlás megfelelő átláthatóságát.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A közigazgatási hatóságok vagy többségi állami tulajdonban lévő gazdasági társaság.</a:t>
            </a:r>
          </a:p>
          <a:p>
            <a:pPr marL="342900" lvl="0" indent="-342900" algn="just">
              <a:lnSpc>
                <a:spcPct val="115000"/>
              </a:lnSpc>
              <a:spcAft>
                <a:spcPts val="1000"/>
              </a:spcAft>
              <a:buFont typeface="+mj-lt"/>
              <a:buAutoNum type="arabicPeriod"/>
            </a:pPr>
            <a:r>
              <a:rPr lang="hu-HU" sz="1800" dirty="0">
                <a:effectLst/>
                <a:latin typeface="Times New Roman" panose="02020603050405020304" pitchFamily="18" charset="0"/>
                <a:ea typeface="Calibri" panose="020F0502020204030204" pitchFamily="34" charset="0"/>
              </a:rPr>
              <a:t>Olyan ügyfelek, amelyek alacsony kockázatot jelentő földrajzi területeken rendelkeznek lakóhellyel</a:t>
            </a:r>
            <a:endParaRPr lang="hu-HU" dirty="0"/>
          </a:p>
        </p:txBody>
      </p:sp>
    </p:spTree>
    <p:extLst>
      <p:ext uri="{BB962C8B-B14F-4D97-AF65-F5344CB8AC3E}">
        <p14:creationId xmlns:p14="http://schemas.microsoft.com/office/powerpoint/2010/main" val="14285093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9430F8E-DBA9-4CBD-BD33-25A7645262FF}"/>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2CBCD27C-79E8-4893-823F-CC95DC659312}"/>
              </a:ext>
            </a:extLst>
          </p:cNvPr>
          <p:cNvSpPr>
            <a:spLocks noGrp="1"/>
          </p:cNvSpPr>
          <p:nvPr>
            <p:ph idx="1"/>
          </p:nvPr>
        </p:nvSpPr>
        <p:spPr>
          <a:xfrm>
            <a:off x="213645" y="290557"/>
            <a:ext cx="11140155" cy="6281160"/>
          </a:xfrm>
        </p:spPr>
        <p:txBody>
          <a:bodyPr>
            <a:normAutofit fontScale="85000" lnSpcReduction="20000"/>
          </a:bodyPr>
          <a:lstStyle/>
          <a:p>
            <a:pPr marL="899160" indent="0" algn="just" hangingPunct="0">
              <a:buNone/>
            </a:pPr>
            <a:r>
              <a:rPr lang="hu-HU" sz="1200" b="1" i="1" dirty="0">
                <a:effectLst/>
                <a:latin typeface="Times New Roman" panose="02020603050405020304" pitchFamily="18" charset="0"/>
                <a:ea typeface="Calibri" panose="020F0502020204030204" pitchFamily="34" charset="0"/>
              </a:rPr>
              <a:t>Termékhez, szolgáltatáshoz, ügylethez vagy alkalmazott eszközhöz kapcsolódó kockázati tényezők alapján </a:t>
            </a:r>
            <a:endParaRPr lang="hu-HU" sz="1200" b="1" i="1" dirty="0">
              <a:effectLst/>
              <a:latin typeface="Times New Roman" panose="02020603050405020304" pitchFamily="18" charset="0"/>
            </a:endParaRPr>
          </a:p>
          <a:p>
            <a:pPr algn="just"/>
            <a:endParaRPr lang="hu-HU" sz="12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sem visszavásárlási értékkel, sem lejárati szolgáltatással nem rendelkező, tisztán kockázati haláleseti életbiztosítást köt.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az életbiztosítási ágba tartozó biztosítás esetén, olyan biztosítást köt, amelynek az éves biztosítási díja nem haladja meg a kettőszázhatvanezer forintot vagy amennyiben az egyszeri biztosítási díj nem haladja meg a hatszázötvenezer forintot.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számára az önkéntes kölcsönös biztosító pénztárba a munkáltatója által az Önkéntes Kölcsönös Biztosító Pénztárakról szóló törvény szerinti munkáltatói hozzájárulásként fizetett havi összeg nem haladja meg egészségpénztár, önsegélyező pénztár, egészség- és önsegélyező pénztár esetén a tárgyév első napján érvényes havi minimálbér 30%-át, önkéntes nyugdíjpénztár esetén a tárgyév első napján érvényes havi minimálbér 50%-át.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munkáltatója által az önkéntes kölcsönös biztosító pénztárba az alkalmazottai javára fizetett, az Önkéntes Kölcsönös Biztosító Pénztárakról szóló törvény szerinti célzott szolgáltatás finanszírozására teljesített összes befizetés éves szinten nem haladja meg a munkáltatónak a társaságban tagsági jogviszonnyal rendelkező alkalmazottainak létszáma és a tárgyév első napján érvényes havi minimálbér szorzatának összegét.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által az önkéntes kölcsönös biztosító pénztárba befizetett összeg éves szinten nem haladja meg a személyi jövedelemadóról szóló törvény szerint érvényesíthető adókedvezmény maximális mértékének igénybevételéhez jogosító befizetés összegét.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a személyi jövedelemadóról szóló törvény szerinti nyugdíjbiztosítást köt, ide nem értve a szerződés teljes vagy részleges visszavásárlására vonatkozó ügyletet.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lakás-előtakarékossági szerződést köt, amely alapján az éves elhelyezendő megtakarítás összege nem haladja meg a lakástakarékpénztárakról szóló törvény szerinti legmagasabb összegű éves állami támogatás maradéktalan igénybevételéhez szükséges összeget, vagy</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Ügyfele elektronikuspénz-birtokos, és a részére kibocsátott elektronikus pénz</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lnSpc>
                <a:spcPct val="115000"/>
              </a:lnSpc>
              <a:buFont typeface="+mj-lt"/>
              <a:buAutoNum type="alphaL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mindenkori egyenlege nem haladja meg a hatszázötvenezer forintot, és adott naptári évben legfeljebb kettőszázhatvanezer forint értékben történő elektronikus pénz visszaváltását teszi lehetővé a kibocsátó, és ebből a készpénzben kivett vagy készpénzre beváltott összeg nem haladja meg a huszonötezer forintot, és</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lnSpc>
                <a:spcPct val="115000"/>
              </a:lnSpc>
              <a:buFont typeface="+mj-lt"/>
              <a:buAutoNum type="alphaL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olyan elektronikus pénz terhére vagy más olyan jellegű forrás felhasználásával nem tölthető fel, amely esetében az ügyfél azonosítása nem történt meg.</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Életbiztosítási ágba tartozó biztosítások, amelyeknek a biztosítási díja alacsony, valamint a sem visszavásárlási értékkel, sem lejárati szolgáltatással nem rendelkező, tisztán kockázati (haláleseti) életbiztosítások.</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Nyugdíjbiztosítások, ha nem tartalmaznak visszaváltási záradékot, és a kötvényt nem lehet biztosítékként felhasználni.</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Alkalmazottaknak nyugellátást nyújtó nyugdíj-, nyugellátási rendszer, amelyben a hozzájárulás a bérekből való levonással történik, és a rendszer szabályai nem engedik meg a rendszerben lévő tagi részesedés engedményezését.</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Pénzügyi termékek vagy szolgáltatások, amelyek egyes ügyféltípusok számára meghatározott és korlátozott szolgáltatásokat nyújtanak, annak érdekében, hogy pénzügyi integrációs célból javuljon a pénzügyi szolgáltatásokhoz történő hozzáférésük.</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eriod"/>
            </a:pPr>
            <a:r>
              <a:rPr lang="hu-HU" sz="1200" dirty="0">
                <a:effectLst/>
                <a:latin typeface="Times New Roman" panose="02020603050405020304" pitchFamily="18" charset="0"/>
                <a:ea typeface="Calibri" panose="020F0502020204030204" pitchFamily="34" charset="0"/>
                <a:cs typeface="Times New Roman" panose="02020603050405020304" pitchFamily="18" charset="0"/>
              </a:rPr>
              <a:t>Olyan termékek, amelyek esetében a pénzmosással és a terrorizmus finanszírozásával kapcsolatos kockázatot egyéb intézkedések, például az elektronikus pénzeszközök korlátozása vagy a tulajdonlás átláthatósága révén kezelik (például az egyes elektronikuspénz-típusok).</a:t>
            </a:r>
            <a:endParaRPr lang="hu-HU"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8839458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DBF9627-0DF5-4A1F-80B6-4EDB9894705E}"/>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68D33244-3C4E-48F3-81AE-67C32081FEAB}"/>
              </a:ext>
            </a:extLst>
          </p:cNvPr>
          <p:cNvSpPr>
            <a:spLocks noGrp="1"/>
          </p:cNvSpPr>
          <p:nvPr>
            <p:ph idx="1"/>
          </p:nvPr>
        </p:nvSpPr>
        <p:spPr/>
        <p:txBody>
          <a:bodyPr/>
          <a:lstStyle/>
          <a:p>
            <a:pPr marL="899160" indent="0" algn="just" hangingPunct="0">
              <a:buNone/>
            </a:pPr>
            <a:r>
              <a:rPr lang="hu-HU" sz="1800" b="1" i="1" dirty="0">
                <a:effectLst/>
                <a:latin typeface="Times New Roman" panose="02020603050405020304" pitchFamily="18" charset="0"/>
                <a:ea typeface="Calibri" panose="020F0502020204030204" pitchFamily="34" charset="0"/>
              </a:rPr>
              <a:t> Földrajzi kockázati tényezők alapján </a:t>
            </a:r>
            <a:endParaRPr lang="hu-HU" sz="1800" b="1" i="1" dirty="0">
              <a:effectLst/>
              <a:latin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Az Európai Unió tagállamai.</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Az pénzmosás és a terrorizmus finanszírozása elleni küzdelemmel összefüggésben hatékony rendszerekkel rendelkező harmadik országok.</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Olyan harmadik országok, amelyekben - legalább a Világbank országok kormányzati rendszereit értékelő indexe, illetve egyéb források, különös tekintettel a nemzetközi szervezetek által elfogadott értékelő jelentések alapján - alacsony szintű a korrupció vagy alacsony a más büntetendő cselekmények száma.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Olyan harmadik országok, amelyeknek a pénzmosás és a terrorizmus finanszírozása elleni küzdelemmel kapcsolatos előírásai összhangban vannak a felülvizsgált ATF-ajánlásokkal, és hatékonyan alkalmazzák ezeket az előírásokat.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6787615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6FB91EF-969D-4D6A-B926-812C14A85F59}"/>
              </a:ext>
            </a:extLst>
          </p:cNvPr>
          <p:cNvSpPr>
            <a:spLocks noGrp="1"/>
          </p:cNvSpPr>
          <p:nvPr>
            <p:ph type="title"/>
          </p:nvPr>
        </p:nvSpPr>
        <p:spPr/>
        <p:txBody>
          <a:bodyPr/>
          <a:lstStyle/>
          <a:p>
            <a:r>
              <a:rPr lang="hu-HU" sz="1800" b="1" dirty="0">
                <a:effectLst/>
                <a:latin typeface="Times New Roman" panose="02020603050405020304" pitchFamily="18" charset="0"/>
              </a:rPr>
              <a:t>Szolgáltató által megállapított alacsony kockázatba tartozó szolgáltatások </a:t>
            </a:r>
            <a:endParaRPr lang="hu-HU" dirty="0"/>
          </a:p>
        </p:txBody>
      </p:sp>
      <p:sp>
        <p:nvSpPr>
          <p:cNvPr id="3" name="Tartalom helye 2">
            <a:extLst>
              <a:ext uri="{FF2B5EF4-FFF2-40B4-BE49-F238E27FC236}">
                <a16:creationId xmlns:a16="http://schemas.microsoft.com/office/drawing/2014/main" id="{A166D024-29BC-4496-A00E-5E3E249839CD}"/>
              </a:ext>
            </a:extLst>
          </p:cNvPr>
          <p:cNvSpPr>
            <a:spLocks noGrp="1"/>
          </p:cNvSpPr>
          <p:nvPr>
            <p:ph idx="1"/>
          </p:nvPr>
        </p:nvSpPr>
        <p:spPr/>
        <p:txBody>
          <a:bodyPr/>
          <a:lstStyle/>
          <a:p>
            <a:pPr indent="0" algn="just">
              <a:spcAft>
                <a:spcPts val="375"/>
              </a:spcAf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Ügyfélkockázati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olyan társaságok, amelyeknek értékpapírjait bevezették a tőzsdére, és amelyekre olyan közzétételi követelmények vonatkoznak, amelyek biztosítják a tényleges tulajdonlás megfelelő átláthatóságát;</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közigazgatási hatóságok vagy többségi állami tulajdonban lévő gazdasági társaság;</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olyan ügyfelek, amelyek alacsony kockázatot jelentő földrajzi területeken rendelkeznek lakóhellyel.</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372860591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D9D4087-5AEE-47BC-8586-D59A507B4BA8}"/>
              </a:ext>
            </a:extLst>
          </p:cNvPr>
          <p:cNvSpPr>
            <a:spLocks noGrp="1"/>
          </p:cNvSpPr>
          <p:nvPr>
            <p:ph type="title"/>
          </p:nvPr>
        </p:nvSpPr>
        <p:spPr/>
        <p:txBody>
          <a:bodyPr>
            <a:normAutofit/>
          </a:bodyPr>
          <a:lstStyle/>
          <a:p>
            <a:r>
              <a:rPr lang="hu-HU" sz="2400" b="1" dirty="0">
                <a:effectLst/>
                <a:latin typeface="Times New Roman" panose="02020603050405020304" pitchFamily="18" charset="0"/>
              </a:rPr>
              <a:t>Szolgáltató által megállapított alacsony kockázatba tartozó szolgáltatások </a:t>
            </a:r>
            <a:endParaRPr lang="hu-HU" sz="2400" dirty="0"/>
          </a:p>
        </p:txBody>
      </p:sp>
      <p:sp>
        <p:nvSpPr>
          <p:cNvPr id="3" name="Tartalom helye 2">
            <a:extLst>
              <a:ext uri="{FF2B5EF4-FFF2-40B4-BE49-F238E27FC236}">
                <a16:creationId xmlns:a16="http://schemas.microsoft.com/office/drawing/2014/main" id="{38193A96-FEB4-46C3-8C4A-EDB6E1419DED}"/>
              </a:ext>
            </a:extLst>
          </p:cNvPr>
          <p:cNvSpPr>
            <a:spLocks noGrp="1"/>
          </p:cNvSpPr>
          <p:nvPr>
            <p:ph idx="1"/>
          </p:nvPr>
        </p:nvSpPr>
        <p:spPr/>
        <p:txBody>
          <a:bodyPr>
            <a:normAutofit lnSpcReduction="10000"/>
          </a:bodyPr>
          <a:lstStyle/>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Termékhez, szolgáltatáshoz, ügylethez vagy szolgáltatási csatornához kapcsolódó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 életbiztosítási ágba tartozó biztosítások, amelyeknek a biztosítási díja alacsony, valamint a sem visszavásárlási értékkel, sem lejárati szolgáltatással nem rendelkező, tisztán kockázati (haláleseti) életbiztosítások;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nyugdíjbiztosítások, ha nem tartalmaznak visszaváltási záradékot, és a kötvényt nem lehet biztosítékként felhasználni;</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 alkalmazottaknak nyugellátást nyújtó nyugdíj-, nyugellátási rendszer, amelyben a hozzájárulás a bérekből való levonással történik, és a rendszer szabályai nem engedik meg a rendszerben lévő tagi részesedés engedményezését;</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pénzügyi termékek vagy szolgáltatások, amelyek egyes ügyféltípusok számára meghatározott és korlátozott szolgáltatásokat nyújtanak, annak érdekében, hogy pénzügyi integrációs célból javuljon a pénzügyi szolgáltatásokhoz történő hozzáférésük;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 olyan termékek, amelyek esetében a pénzmosással és a terrorizmus finanszírozásával kapcsolatos kockázatot egyéb intézkedések, például az elektronikus pénzeszközök korlátozása vagy a tulajdonlás átláthatósága révén kezelik (például az egyes elektronikuspénz-típusok).</a:t>
            </a:r>
            <a:endParaRPr lang="hu-HU" sz="1800" dirty="0">
              <a:effectLst/>
              <a:latin typeface="TimesHU"/>
              <a:ea typeface="Times New Roman" panose="02020603050405020304" pitchFamily="18" charset="0"/>
              <a:cs typeface="Times New Roman" panose="02020603050405020304" pitchFamily="18" charset="0"/>
            </a:endParaRPr>
          </a:p>
          <a:p>
            <a:pPr indent="152400" algn="just"/>
            <a:endParaRPr lang="hu-HU" sz="1800" dirty="0">
              <a:effectLst/>
              <a:latin typeface="TimesHU"/>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302446720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8D9E781-0778-4753-B603-3C40240EA3BF}"/>
              </a:ext>
            </a:extLst>
          </p:cNvPr>
          <p:cNvSpPr>
            <a:spLocks noGrp="1"/>
          </p:cNvSpPr>
          <p:nvPr>
            <p:ph type="title"/>
          </p:nvPr>
        </p:nvSpPr>
        <p:spPr/>
        <p:txBody>
          <a:bodyPr>
            <a:normAutofit/>
          </a:bodyPr>
          <a:lstStyle/>
          <a:p>
            <a:r>
              <a:rPr lang="hu-HU" sz="2400" b="1" dirty="0">
                <a:effectLst/>
                <a:latin typeface="Times New Roman" panose="02020603050405020304" pitchFamily="18" charset="0"/>
              </a:rPr>
              <a:t>Szolgáltató által megállapított alacsony kockázatba tartozó szolgáltatások </a:t>
            </a:r>
            <a:endParaRPr lang="hu-HU" sz="2400" dirty="0"/>
          </a:p>
        </p:txBody>
      </p:sp>
      <p:sp>
        <p:nvSpPr>
          <p:cNvPr id="3" name="Tartalom helye 2">
            <a:extLst>
              <a:ext uri="{FF2B5EF4-FFF2-40B4-BE49-F238E27FC236}">
                <a16:creationId xmlns:a16="http://schemas.microsoft.com/office/drawing/2014/main" id="{544876E2-5BC2-49D0-B3A2-097A744E594A}"/>
              </a:ext>
            </a:extLst>
          </p:cNvPr>
          <p:cNvSpPr>
            <a:spLocks noGrp="1"/>
          </p:cNvSpPr>
          <p:nvPr>
            <p:ph idx="1"/>
          </p:nvPr>
        </p:nvSpPr>
        <p:spPr/>
        <p:txBody>
          <a:bodyPr/>
          <a:lstStyle/>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Földrajzi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 az Európai Unió tagállamai;</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 a pénzmosás és a terrorizmus finanszírozása elleni küzdelemmel összefüggésben hatékony rendszerekkel rendelkező harmadik országok;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 olyan harmadik országok, amelyekben - legalább a Világbank országok kormányzati rendszereit értékelő indexe, illetve egyéb források, különös tekintettel a nemzetközi szervezetek által elfogadott értékelő jelentések alapján - alacsony szintű a korrupció vagy alacsony a más büntetendő cselekmények száma;</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 olyan harmadik országok, amelyeknek a pénzmosás és a terrorizmus finanszírozása elleni küzdelemmel kapcsolatos előírásai összhangban vannak a felülvizsgált FATF-ajánlásokkal, és hatékonyan alkalmazzák ezeket az előírásokat.</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37121462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B651D09-4817-42E3-A603-FE6E754FD801}"/>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F039844A-1EAD-474C-84A5-20ADA70D6E55}"/>
              </a:ext>
            </a:extLst>
          </p:cNvPr>
          <p:cNvSpPr>
            <a:spLocks noGrp="1"/>
          </p:cNvSpPr>
          <p:nvPr>
            <p:ph idx="1"/>
          </p:nvPr>
        </p:nvSpPr>
        <p:spPr/>
        <p:txBody>
          <a:bodyPr/>
          <a:lstStyle/>
          <a:p>
            <a:r>
              <a:rPr lang="hu-HU" sz="1800" b="1" i="0" u="sng" dirty="0">
                <a:effectLst/>
                <a:latin typeface="Times New Roman" panose="02020603050405020304" pitchFamily="18" charset="0"/>
              </a:rPr>
              <a:t>Kötelező intézkedések a magas kockázatok vonatkozásában: </a:t>
            </a:r>
            <a:endParaRPr lang="hu-HU" sz="1800" b="1" i="1" dirty="0">
              <a:effectLst/>
              <a:latin typeface="Times New Roman" panose="02020603050405020304" pitchFamily="18" charset="0"/>
            </a:endParaRPr>
          </a:p>
          <a:p>
            <a:pPr marL="0" indent="0">
              <a:buNone/>
            </a:pPr>
            <a:r>
              <a:rPr lang="hu-HU" sz="1800" b="1" dirty="0">
                <a:effectLst/>
                <a:latin typeface="Times New Roman" panose="02020603050405020304" pitchFamily="18" charset="0"/>
                <a:ea typeface="Times New Roman" panose="02020603050405020304" pitchFamily="18" charset="0"/>
              </a:rPr>
              <a:t>Fokozott ügyfél átvilágítás</a:t>
            </a:r>
          </a:p>
          <a:p>
            <a:pPr marL="0" indent="0">
              <a:buNone/>
            </a:pPr>
            <a:r>
              <a:rPr lang="hu-HU" sz="1800" b="1" dirty="0">
                <a:effectLst/>
                <a:latin typeface="Times New Roman" panose="02020603050405020304" pitchFamily="18" charset="0"/>
                <a:ea typeface="Times New Roman" panose="02020603050405020304" pitchFamily="18" charset="0"/>
              </a:rPr>
              <a:t>Megerősített eljárás</a:t>
            </a:r>
            <a:endParaRPr lang="hu-HU" sz="1800" b="1" dirty="0">
              <a:latin typeface="Times New Roman" panose="02020603050405020304" pitchFamily="18" charset="0"/>
              <a:ea typeface="Times New Roman" panose="02020603050405020304" pitchFamily="18" charset="0"/>
            </a:endParaRPr>
          </a:p>
          <a:p>
            <a:pPr marL="0" indent="0">
              <a:buNone/>
            </a:pPr>
            <a:r>
              <a:rPr lang="hu-HU" sz="1800" b="1" dirty="0">
                <a:effectLst/>
                <a:latin typeface="Times New Roman" panose="02020603050405020304" pitchFamily="18" charset="0"/>
                <a:ea typeface="Times New Roman" panose="02020603050405020304" pitchFamily="18" charset="0"/>
              </a:rPr>
              <a:t>Kötelező vezetői jóváhagyás</a:t>
            </a:r>
          </a:p>
          <a:p>
            <a:pPr marL="0" indent="0">
              <a:buNone/>
            </a:pPr>
            <a:r>
              <a:rPr lang="hu-HU" sz="1800" b="1" dirty="0">
                <a:effectLst/>
                <a:latin typeface="Times New Roman" panose="02020603050405020304" pitchFamily="18" charset="0"/>
                <a:ea typeface="Times New Roman" panose="02020603050405020304" pitchFamily="18" charset="0"/>
              </a:rPr>
              <a:t>Kötelező szűrés</a:t>
            </a:r>
            <a:endParaRPr lang="hu-HU" sz="1800" b="1" dirty="0">
              <a:latin typeface="Times New Roman" panose="02020603050405020304" pitchFamily="18" charset="0"/>
              <a:ea typeface="Times New Roman" panose="02020603050405020304" pitchFamily="18" charset="0"/>
            </a:endParaRPr>
          </a:p>
          <a:p>
            <a:pPr marL="0" indent="0">
              <a:buNone/>
            </a:pPr>
            <a:r>
              <a:rPr lang="hu-HU" sz="1800" b="1" dirty="0">
                <a:effectLst/>
                <a:latin typeface="Times New Roman" panose="02020603050405020304" pitchFamily="18" charset="0"/>
                <a:ea typeface="Times New Roman" panose="02020603050405020304" pitchFamily="18" charset="0"/>
              </a:rPr>
              <a:t>Ügyfél átvilágítási adatok felülvizsgálatának időszaka</a:t>
            </a:r>
            <a:endParaRPr lang="hu-HU" dirty="0"/>
          </a:p>
        </p:txBody>
      </p:sp>
    </p:spTree>
    <p:extLst>
      <p:ext uri="{BB962C8B-B14F-4D97-AF65-F5344CB8AC3E}">
        <p14:creationId xmlns:p14="http://schemas.microsoft.com/office/powerpoint/2010/main" val="28203133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7ADECFA-B36D-4657-81FB-783953D09E71}"/>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9EA32F8C-F380-47DE-9FC5-51515478D953}"/>
              </a:ext>
            </a:extLst>
          </p:cNvPr>
          <p:cNvSpPr>
            <a:spLocks noGrp="1"/>
          </p:cNvSpPr>
          <p:nvPr>
            <p:ph idx="1"/>
          </p:nvPr>
        </p:nvSpPr>
        <p:spPr/>
        <p:txBody>
          <a:bodyPr/>
          <a:lstStyle/>
          <a:p>
            <a:pPr marL="0" indent="0" algn="just">
              <a:spcBef>
                <a:spcPts val="600"/>
              </a:spcBef>
              <a:spcAft>
                <a:spcPts val="600"/>
              </a:spcAft>
              <a:buNone/>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 Szolgáltató </a:t>
            </a:r>
            <a:r>
              <a:rPr lang="hu-HU" sz="1800" b="1" i="1" u="sng" dirty="0">
                <a:effectLst/>
                <a:latin typeface="Times New Roman" panose="02020603050405020304" pitchFamily="18" charset="0"/>
                <a:ea typeface="Calibri" panose="020F0502020204030204" pitchFamily="34" charset="0"/>
                <a:cs typeface="Times New Roman" panose="02020603050405020304" pitchFamily="18" charset="0"/>
              </a:rPr>
              <a:t>fokozott átvilágítást</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 alkalmaz az alábbi ügyfélkockázati tényezők esetében:</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Nem állami vagy önkormányzati tulajdonban lévő nonprofit gazdasági társaság.</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 természetes személy ügyfél, tényleges tulajdonos vagy életbiztosítási ágba tartozó biztosítások esetén a kedvezményezett, illetve a biztosítási szerződés alapján a biztosító szolgáltatására jogosult kiemelt közszereplő vagy annak közeli hozzátartozója vagy kapcsolata.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bemutatóra szóló részvénye van, vagy amelynek részvényesét részvényesi meghatalmazott képviseli.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tulajdonosi szerkezete a társaság üzleti tevékenységének jellegéhez képest szokatlannak vagy túlzottan összetettnek tűnik.</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3748941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94D3EC1-4CC6-4087-8E8B-2EC65CB63970}"/>
              </a:ext>
            </a:extLst>
          </p:cNvPr>
          <p:cNvSpPr>
            <a:spLocks noGrp="1"/>
          </p:cNvSpPr>
          <p:nvPr>
            <p:ph type="title"/>
          </p:nvPr>
        </p:nvSpPr>
        <p:spPr/>
        <p:txBody>
          <a:bodyPr/>
          <a:lstStyle/>
          <a:p>
            <a:r>
              <a:rPr lang="hu-HU" sz="1800" dirty="0">
                <a:effectLst/>
                <a:latin typeface="Calibri" panose="020F0502020204030204" pitchFamily="34" charset="0"/>
                <a:ea typeface="SimSun" panose="02010600030101010101" pitchFamily="2" charset="-122"/>
              </a:rPr>
              <a:t>A jogszabályok ennek a </a:t>
            </a:r>
            <a:r>
              <a:rPr lang="hu-HU" sz="1800" b="1" dirty="0">
                <a:effectLst/>
                <a:latin typeface="Calibri" panose="020F0502020204030204" pitchFamily="34" charset="0"/>
                <a:ea typeface="SimSun" panose="02010600030101010101" pitchFamily="2" charset="-122"/>
              </a:rPr>
              <a:t>következő eseteit</a:t>
            </a:r>
            <a:r>
              <a:rPr lang="hu-HU" sz="1800" dirty="0">
                <a:effectLst/>
                <a:latin typeface="Calibri" panose="020F0502020204030204" pitchFamily="34" charset="0"/>
                <a:ea typeface="SimSun" panose="02010600030101010101" pitchFamily="2" charset="-122"/>
              </a:rPr>
              <a:t> sorolják fel:</a:t>
            </a:r>
            <a:endParaRPr lang="hu-HU" dirty="0"/>
          </a:p>
        </p:txBody>
      </p:sp>
      <p:sp>
        <p:nvSpPr>
          <p:cNvPr id="3" name="Tartalom helye 2">
            <a:extLst>
              <a:ext uri="{FF2B5EF4-FFF2-40B4-BE49-F238E27FC236}">
                <a16:creationId xmlns:a16="http://schemas.microsoft.com/office/drawing/2014/main" id="{EEA655FA-CBC5-4EC9-9E84-5910C48D3A15}"/>
              </a:ext>
            </a:extLst>
          </p:cNvPr>
          <p:cNvSpPr>
            <a:spLocks noGrp="1"/>
          </p:cNvSpPr>
          <p:nvPr>
            <p:ph idx="1"/>
          </p:nvPr>
        </p:nvSpPr>
        <p:spPr/>
        <p:txBody>
          <a:bodyPr>
            <a:normAutofit fontScale="85000" lnSpcReduction="10000"/>
          </a:bodyPr>
          <a:lstStyle/>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Aki a büntetendő cselekményből származó vagyon eredetét, a vagyonon fennálló jogot, a vagyon helyét, ezek változását elfedi vagy elleplezi, pénzmosást követ el.</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(2) Pénzmosást követ el az is, aki a büntetendő cselekményből származó vagyon eredetének, a vagyonon fennálló jognak, a vagyon helyének, ezek változásának elfedése vagy elleplezése céljából a vagyont mástól átveszi, elrejti, átalakítja, átruházza, elidegenítésében közreműködik, felhasználja, azzal összefüggésben pénzügyi tevékenységet végez, pénzügyi szolgáltatást vesz igénybe, vagy arról rendelkezik.</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(3) Pénzmosást követ el az is, aki a büntetendő cselekményből származó vagyon mástól való átvételével, elrejtésével, átalakításával, átruházásával, elidegenítésében való közreműködéssel, felhasználásával, az azzal összefüggésben végzett pénzügyi tevékenységgel, pénzügyi szolgáltatás igénybevételével, vagy az arról való rendelkezéssel</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 közreműködik a mással szembeni vagyonelkobzás, illetve vagyonvisszaszerzés meghiúsításában, vagy</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b) a mással szembeni vagyonelkobzás, illetve vagyonvisszaszerzés meghiúsítására törekszik.</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(4) Pénzmosást követ el az is, aki a más által elkövetett büntetendő cselekményből származó vagyont</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 megszerzi, felette rendelkezési jogosultságot szerez, vagy</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b) megőrzi, elrejti, kezeli, használja, felhasználja, átalakítja, átruházza, elidegenítésében közreműködik.</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 büntetés bűntett miatt öt évig terjedő szabadságvesztés, ha a pénzmosást jelentős értéket meg nem haladó értékre követik el. (Btk. 399. §)</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endParaRPr lang="hu-HU" dirty="0"/>
          </a:p>
        </p:txBody>
      </p:sp>
    </p:spTree>
    <p:extLst>
      <p:ext uri="{BB962C8B-B14F-4D97-AF65-F5344CB8AC3E}">
        <p14:creationId xmlns:p14="http://schemas.microsoft.com/office/powerpoint/2010/main" val="34963026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A38057B-FF0B-48CB-A343-C663231FA2E9}"/>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5D03E6B0-BF7D-4A59-8133-D1DF34806E9F}"/>
              </a:ext>
            </a:extLst>
          </p:cNvPr>
          <p:cNvSpPr>
            <a:spLocks noGrp="1"/>
          </p:cNvSpPr>
          <p:nvPr>
            <p:ph idx="1"/>
          </p:nvPr>
        </p:nvSpPr>
        <p:spPr/>
        <p:txBody>
          <a:bodyPr/>
          <a:lstStyle/>
          <a:p>
            <a:pPr marL="0" indent="0" algn="just">
              <a:spcBef>
                <a:spcPts val="600"/>
              </a:spcBef>
              <a:spcAft>
                <a:spcPts val="600"/>
              </a:spcAft>
              <a:buNone/>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 Szolgáltató </a:t>
            </a:r>
            <a:r>
              <a:rPr lang="hu-HU" sz="1800" b="1" i="1" u="sng" dirty="0">
                <a:effectLst/>
                <a:latin typeface="Times New Roman" panose="02020603050405020304" pitchFamily="18" charset="0"/>
                <a:ea typeface="Calibri" panose="020F0502020204030204" pitchFamily="34" charset="0"/>
                <a:cs typeface="Times New Roman" panose="02020603050405020304" pitchFamily="18" charset="0"/>
              </a:rPr>
              <a:t>megerősített eljárást</a:t>
            </a:r>
            <a:r>
              <a:rPr lang="hu-HU"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alkalmaz az alábbi ügyfélkockázati tényezők esetében:</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Nem állami vagy önkormányzati tulajdonban lévő nonprofit gazdasági társaság.</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Bef>
                <a:spcPts val="600"/>
              </a:spcBef>
              <a:spcAft>
                <a:spcPts val="600"/>
              </a:spcAft>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bemutatóra szóló részvénye van, vagy amelynek részvényesét részvényesi meghatalmazott képviseli. </a:t>
            </a:r>
            <a:endParaRPr lang="hu-HU" sz="1800" dirty="0">
              <a:effectLst/>
              <a:latin typeface="TimesHU"/>
              <a:ea typeface="Times New Roman" panose="02020603050405020304" pitchFamily="18" charset="0"/>
              <a:cs typeface="Times New Roman" panose="02020603050405020304" pitchFamily="18" charset="0"/>
            </a:endParaRPr>
          </a:p>
          <a:p>
            <a:pPr algn="just">
              <a:spcBef>
                <a:spcPts val="600"/>
              </a:spcBef>
              <a:spcAft>
                <a:spcPts val="600"/>
              </a:spcAft>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tulajdonosi szerkezete a társaság üzleti tevékenységének jellegéhez képest szokatlannak vagy túlzottan összetettnek tűnik.</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256326612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0D463FF-B91E-45AC-BEFF-13727C77421F}"/>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89C6D96E-39C0-4286-8503-7CB18F0B3953}"/>
              </a:ext>
            </a:extLst>
          </p:cNvPr>
          <p:cNvSpPr>
            <a:spLocks noGrp="1"/>
          </p:cNvSpPr>
          <p:nvPr>
            <p:ph idx="1"/>
          </p:nvPr>
        </p:nvSpPr>
        <p:spPr/>
        <p:txBody>
          <a:bodyPr/>
          <a:lstStyle/>
          <a:p>
            <a:pPr marL="0" indent="0" algn="just">
              <a:spcBef>
                <a:spcPts val="600"/>
              </a:spcBef>
              <a:spcAft>
                <a:spcPts val="600"/>
              </a:spcAft>
              <a:buNone/>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 Szolgáltató </a:t>
            </a:r>
            <a:r>
              <a:rPr lang="hu-HU" sz="1800" b="1" i="1" u="sng" dirty="0">
                <a:effectLst/>
                <a:latin typeface="Times New Roman" panose="02020603050405020304" pitchFamily="18" charset="0"/>
                <a:ea typeface="Calibri" panose="020F0502020204030204" pitchFamily="34" charset="0"/>
                <a:cs typeface="Times New Roman" panose="02020603050405020304" pitchFamily="18" charset="0"/>
              </a:rPr>
              <a:t>ügyvezetői jóváhagyáshoz köti</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 az alábbi ügyfélkockázati tényezőket:</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üzleti kapcsolat létesítése során arra utaló adat, tény, illetve körülmény merül fel, hogy a szolgáltatás mögött ténylegesen nem az a személy áll, aki a szerződéskötési kérelemben feltüntetésre került.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üzleti kapcsolat létesítése során havi ötvenmillió forintot meghaladó készpénz-forgalom lebonyolítását jelzi az ügyfél.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ügyleti megbízás az ötvenmillió forintot meghaladja.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bemutatóra szóló részvénye van, vagy amelynek részvényesét részvényesi meghatalmazott képviseli.</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Symbol" panose="05050102010706020507" pitchFamily="18" charset="2"/>
              <a:buChar char=""/>
            </a:pP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tulajdonosi szerkezete a társaság üzleti tevékenységének jellegéhez képest szokatlannak vagy túlzottan összetettnek tűnik.</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18009043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05BA175-1E80-4940-A857-5344F35E6C93}"/>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1CAFCB1F-B0D1-4855-8ADF-FBC0555AF300}"/>
              </a:ext>
            </a:extLst>
          </p:cNvPr>
          <p:cNvSpPr>
            <a:spLocks noGrp="1"/>
          </p:cNvSpPr>
          <p:nvPr>
            <p:ph idx="1"/>
          </p:nvPr>
        </p:nvSpPr>
        <p:spPr/>
        <p:txBody>
          <a:bodyPr>
            <a:normAutofit/>
          </a:bodyPr>
          <a:lstStyle/>
          <a:p>
            <a:pPr marL="0" indent="0" algn="just">
              <a:spcAft>
                <a:spcPts val="600"/>
              </a:spcAft>
              <a:buNone/>
            </a:pPr>
            <a:r>
              <a:rPr lang="hu-HU" sz="1200" b="1" dirty="0">
                <a:effectLst/>
                <a:latin typeface="Calibri" panose="020F0502020204030204" pitchFamily="34" charset="0"/>
                <a:ea typeface="Times New Roman" panose="02020603050405020304" pitchFamily="18" charset="0"/>
                <a:cs typeface="Times New Roman" panose="02020603050405020304" pitchFamily="18" charset="0"/>
              </a:rPr>
              <a:t>Megerősített eljárás</a:t>
            </a:r>
            <a:endParaRPr lang="hu-HU" sz="9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hu-HU" sz="1200" kern="1600" dirty="0">
                <a:effectLst/>
                <a:latin typeface="Calibri" panose="020F0502020204030204" pitchFamily="34" charset="0"/>
                <a:ea typeface="SimSun" panose="02010600030101010101" pitchFamily="2" charset="-122"/>
              </a:rPr>
              <a:t>Az ügyfélben, a termékben, a szolgáltatásban, az ügyletben, az alkalmazott eszközben vagy a földrajzi kitettségben rejlő kockázat kezelésére szolgáló kockázat alapú intézkedések együttesét magába foglaló fokozott monitoring</a:t>
            </a:r>
            <a:endParaRPr lang="hu-HU" sz="1200" dirty="0">
              <a:effectLst/>
              <a:latin typeface="Times New Roman" panose="02020603050405020304" pitchFamily="18" charset="0"/>
              <a:ea typeface="SimSun" panose="02010600030101010101" pitchFamily="2" charset="-122"/>
            </a:endParaRPr>
          </a:p>
          <a:p>
            <a:pPr marL="0" indent="0" algn="just">
              <a:buNone/>
            </a:pPr>
            <a:r>
              <a:rPr lang="hu-HU" sz="1200" b="1" dirty="0">
                <a:effectLst/>
                <a:latin typeface="Calibri" panose="020F0502020204030204" pitchFamily="34" charset="0"/>
                <a:ea typeface="SimSun" panose="02010600030101010101" pitchFamily="2" charset="-122"/>
              </a:rPr>
              <a:t> </a:t>
            </a:r>
            <a:endParaRPr lang="hu-HU" sz="1200" dirty="0">
              <a:effectLst/>
              <a:latin typeface="Times New Roman" panose="02020603050405020304" pitchFamily="18" charset="0"/>
              <a:ea typeface="SimSun" panose="02010600030101010101" pitchFamily="2" charset="-122"/>
            </a:endParaRPr>
          </a:p>
          <a:p>
            <a:pPr marL="0" indent="0" algn="just">
              <a:buNone/>
            </a:pPr>
            <a:r>
              <a:rPr lang="hu-HU" sz="1200" b="1" dirty="0">
                <a:effectLst/>
                <a:latin typeface="Calibri" panose="020F0502020204030204" pitchFamily="34" charset="0"/>
                <a:ea typeface="SimSun" panose="02010600030101010101" pitchFamily="2" charset="-122"/>
              </a:rPr>
              <a:t>A megerősített eljárás keretében alkalmazandó intézkedések:</a:t>
            </a:r>
            <a:endParaRPr lang="hu-HU" sz="1200" dirty="0">
              <a:effectLst/>
              <a:latin typeface="Times New Roman" panose="02020603050405020304" pitchFamily="18" charset="0"/>
              <a:ea typeface="SimSun" panose="02010600030101010101" pitchFamily="2" charset="-122"/>
            </a:endParaRPr>
          </a:p>
          <a:p>
            <a:pPr marL="342900" lvl="0" indent="-342900" algn="just">
              <a:buFont typeface="Calibri" panose="020F0502020204030204" pitchFamily="34" charset="0"/>
              <a:buChar char="-"/>
            </a:pPr>
            <a:r>
              <a:rPr lang="hu-HU" sz="1200" dirty="0">
                <a:effectLst/>
                <a:latin typeface="Calibri" panose="020F0502020204030204" pitchFamily="34" charset="0"/>
                <a:ea typeface="Calibri" panose="020F0502020204030204" pitchFamily="34" charset="0"/>
              </a:rPr>
              <a:t>további információ szerzése</a:t>
            </a:r>
            <a:endParaRPr lang="hu-HU" sz="1200" dirty="0">
              <a:effectLst/>
              <a:latin typeface="Times New Roman" panose="02020603050405020304" pitchFamily="18" charset="0"/>
              <a:ea typeface="Calibri" panose="020F0502020204030204" pitchFamily="34" charset="0"/>
            </a:endParaRPr>
          </a:p>
          <a:p>
            <a:pPr marL="742950" lvl="1" indent="-285750" algn="just">
              <a:buFont typeface="Courier New" panose="02070309020205020404" pitchFamily="49" charset="0"/>
              <a:buChar char="o"/>
            </a:pPr>
            <a:r>
              <a:rPr lang="hu-HU" sz="1200" dirty="0">
                <a:effectLst/>
                <a:latin typeface="Calibri" panose="020F0502020204030204" pitchFamily="34" charset="0"/>
                <a:ea typeface="SimSun" panose="02010600030101010101" pitchFamily="2" charset="-122"/>
              </a:rPr>
              <a:t>az ügyfélről</a:t>
            </a:r>
            <a:endParaRPr lang="hu-HU" sz="1200" dirty="0">
              <a:effectLst/>
              <a:latin typeface="Times New Roman" panose="02020603050405020304" pitchFamily="18" charset="0"/>
              <a:ea typeface="SimSun" panose="02010600030101010101" pitchFamily="2" charset="-122"/>
            </a:endParaRPr>
          </a:p>
          <a:p>
            <a:pPr marL="742950" lvl="1" indent="-285750" algn="just">
              <a:buFont typeface="Courier New" panose="02070309020205020404" pitchFamily="49" charset="0"/>
              <a:buChar char="o"/>
            </a:pPr>
            <a:r>
              <a:rPr lang="hu-HU" sz="1200" dirty="0">
                <a:effectLst/>
                <a:latin typeface="Calibri" panose="020F0502020204030204" pitchFamily="34" charset="0"/>
                <a:ea typeface="SimSun" panose="02010600030101010101" pitchFamily="2" charset="-122"/>
              </a:rPr>
              <a:t>a tervezett ügylet természetéről</a:t>
            </a:r>
            <a:endParaRPr lang="hu-HU" sz="1200" dirty="0">
              <a:effectLst/>
              <a:latin typeface="Times New Roman" panose="02020603050405020304" pitchFamily="18" charset="0"/>
              <a:ea typeface="SimSun" panose="02010600030101010101" pitchFamily="2" charset="-122"/>
            </a:endParaRPr>
          </a:p>
          <a:p>
            <a:pPr marL="742950" lvl="1" indent="-285750" algn="just">
              <a:buFont typeface="Courier New" panose="02070309020205020404" pitchFamily="49" charset="0"/>
              <a:buChar char="o"/>
            </a:pPr>
            <a:r>
              <a:rPr lang="hu-HU" sz="1200" dirty="0">
                <a:effectLst/>
                <a:latin typeface="Calibri" panose="020F0502020204030204" pitchFamily="34" charset="0"/>
                <a:ea typeface="SimSun" panose="02010600030101010101" pitchFamily="2" charset="-122"/>
              </a:rPr>
              <a:t>az ügyfél pénzügyi eszközéről és annak forrásáról</a:t>
            </a:r>
            <a:endParaRPr lang="hu-HU" sz="1200" dirty="0">
              <a:effectLst/>
              <a:latin typeface="Times New Roman" panose="02020603050405020304" pitchFamily="18" charset="0"/>
              <a:ea typeface="SimSun" panose="02010600030101010101" pitchFamily="2" charset="-122"/>
            </a:endParaRPr>
          </a:p>
          <a:p>
            <a:pPr marL="742950" lvl="1" indent="-285750" algn="just">
              <a:buFont typeface="Courier New" panose="02070309020205020404" pitchFamily="49" charset="0"/>
              <a:buChar char="o"/>
            </a:pPr>
            <a:r>
              <a:rPr lang="hu-HU" sz="1200" dirty="0">
                <a:effectLst/>
                <a:latin typeface="Calibri" panose="020F0502020204030204" pitchFamily="34" charset="0"/>
                <a:ea typeface="SimSun" panose="02010600030101010101" pitchFamily="2" charset="-122"/>
              </a:rPr>
              <a:t>a tervezett vagy végrehajtott ügylet céljáról</a:t>
            </a:r>
            <a:endParaRPr lang="hu-HU" sz="1200" dirty="0">
              <a:effectLst/>
              <a:latin typeface="Times New Roman" panose="02020603050405020304" pitchFamily="18" charset="0"/>
              <a:ea typeface="SimSun" panose="02010600030101010101" pitchFamily="2" charset="-122"/>
            </a:endParaRPr>
          </a:p>
          <a:p>
            <a:pPr marL="342900" lvl="0" indent="-342900" algn="just">
              <a:buFont typeface="Calibri" panose="020F0502020204030204" pitchFamily="34" charset="0"/>
              <a:buChar char="-"/>
            </a:pPr>
            <a:r>
              <a:rPr lang="hu-HU" sz="1200" dirty="0">
                <a:effectLst/>
                <a:latin typeface="Calibri" panose="020F0502020204030204" pitchFamily="34" charset="0"/>
                <a:ea typeface="Calibri" panose="020F0502020204030204" pitchFamily="34" charset="0"/>
              </a:rPr>
              <a:t>az ügyfélhez kötődő üzleti kapcsolatok számának és időzítésének kiemelt vizsgálata</a:t>
            </a:r>
            <a:endParaRPr lang="hu-HU" sz="1200" dirty="0">
              <a:effectLst/>
              <a:latin typeface="Times New Roman" panose="02020603050405020304" pitchFamily="18" charset="0"/>
              <a:ea typeface="Calibri" panose="020F0502020204030204" pitchFamily="34" charset="0"/>
            </a:endParaRPr>
          </a:p>
          <a:p>
            <a:pPr marL="342900" lvl="0" indent="-342900" algn="just">
              <a:buFont typeface="Calibri" panose="020F0502020204030204" pitchFamily="34" charset="0"/>
              <a:buChar char="-"/>
            </a:pPr>
            <a:r>
              <a:rPr lang="hu-HU" sz="1200" dirty="0">
                <a:effectLst/>
                <a:latin typeface="Calibri" panose="020F0502020204030204" pitchFamily="34" charset="0"/>
                <a:ea typeface="Calibri" panose="020F0502020204030204" pitchFamily="34" charset="0"/>
              </a:rPr>
              <a:t>további vizsgálatok céljából ügylet kiválasztása.</a:t>
            </a:r>
            <a:endParaRPr lang="hu-HU" sz="1200" dirty="0">
              <a:effectLst/>
              <a:latin typeface="Times New Roman" panose="02020603050405020304" pitchFamily="18" charset="0"/>
              <a:ea typeface="Calibri" panose="020F0502020204030204" pitchFamily="34" charset="0"/>
            </a:endParaRPr>
          </a:p>
          <a:p>
            <a:pPr algn="just"/>
            <a:endParaRPr lang="hu-HU" sz="1200" dirty="0">
              <a:effectLst/>
              <a:latin typeface="Times New Roman" panose="02020603050405020304" pitchFamily="18" charset="0"/>
              <a:ea typeface="SimSun" panose="02010600030101010101" pitchFamily="2" charset="-122"/>
            </a:endParaRPr>
          </a:p>
          <a:p>
            <a:pPr marL="0" indent="0" algn="just">
              <a:buNone/>
            </a:pPr>
            <a:r>
              <a:rPr lang="hu-HU" sz="1200" dirty="0">
                <a:effectLst/>
                <a:latin typeface="Calibri" panose="020F0502020204030204" pitchFamily="34" charset="0"/>
                <a:ea typeface="SimSun" panose="02010600030101010101" pitchFamily="2" charset="-122"/>
              </a:rPr>
              <a:t>Az üzleti kapcsolat folyamatos figyelemmel kísérését az alábbi esetekben megerősített eljárásban kell végrehajtani (fokozott átvilágítás körébe tartozó esetek):</a:t>
            </a:r>
            <a:endParaRPr lang="hu-HU" sz="1200" dirty="0">
              <a:effectLst/>
              <a:latin typeface="Times New Roman" panose="02020603050405020304" pitchFamily="18" charset="0"/>
              <a:ea typeface="SimSun" panose="02010600030101010101" pitchFamily="2" charset="-122"/>
            </a:endParaRPr>
          </a:p>
          <a:p>
            <a:pPr marL="0" indent="0" algn="just">
              <a:buNone/>
            </a:pPr>
            <a:r>
              <a:rPr lang="hu-HU" sz="1200" dirty="0">
                <a:effectLst/>
                <a:latin typeface="Calibri" panose="020F0502020204030204" pitchFamily="34" charset="0"/>
                <a:ea typeface="SimSun" panose="02010600030101010101" pitchFamily="2" charset="-122"/>
              </a:rPr>
              <a:t>a)	kiemelt közszereplőkkel létesített üzleti kapcsolat esetén;</a:t>
            </a:r>
            <a:endParaRPr lang="hu-HU" sz="1200" dirty="0">
              <a:effectLst/>
              <a:latin typeface="Times New Roman" panose="02020603050405020304" pitchFamily="18" charset="0"/>
              <a:ea typeface="SimSun" panose="02010600030101010101" pitchFamily="2" charset="-122"/>
            </a:endParaRPr>
          </a:p>
          <a:p>
            <a:pPr marL="0" indent="0" algn="just">
              <a:buNone/>
            </a:pPr>
            <a:r>
              <a:rPr lang="hu-HU" sz="1200" dirty="0">
                <a:effectLst/>
                <a:latin typeface="Calibri" panose="020F0502020204030204" pitchFamily="34" charset="0"/>
                <a:ea typeface="SimSun" panose="02010600030101010101" pitchFamily="2" charset="-122"/>
              </a:rPr>
              <a:t>b)	személyesen meg nem jelent természetes személy ügyféllel okirat hiteles másolata alapján létrejött üzleti kapcsolat vagy ügylet esetén;</a:t>
            </a:r>
            <a:endParaRPr lang="hu-HU" sz="12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09935120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5A617BB-9533-40B8-B20D-1DFBF390B400}"/>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F363C942-DB77-4DF7-A8DC-3B0DC962E7F1}"/>
              </a:ext>
            </a:extLst>
          </p:cNvPr>
          <p:cNvSpPr>
            <a:spLocks noGrp="1"/>
          </p:cNvSpPr>
          <p:nvPr>
            <p:ph idx="1"/>
          </p:nvPr>
        </p:nvSpPr>
        <p:spPr/>
        <p:txBody>
          <a:bodyPr>
            <a:normAutofit fontScale="85000" lnSpcReduction="20000"/>
          </a:bodyPr>
          <a:lstStyle/>
          <a:p>
            <a:pPr marL="0" indent="0" algn="just">
              <a:buNone/>
            </a:pPr>
            <a:r>
              <a:rPr lang="hu-HU" sz="1800" dirty="0">
                <a:effectLst/>
                <a:latin typeface="Calibri" panose="020F0502020204030204" pitchFamily="34" charset="0"/>
                <a:ea typeface="SimSun" panose="02010600030101010101" pitchFamily="2" charset="-122"/>
              </a:rPr>
              <a:t>c)	nem állami vagy önkormányzati tulajdonban lévő nonprofit gazdasági társaság tekintetében;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d)	stratégiai hiányosságokkal rendelkező, kiemelt kockázatot jelentő harmadik országban lakóhellyel vagy székhellyel rendelkező ügyfél tekintetében; (a Szolgáltató nem köt szerződést ilyen ügyféllel)e)	stratégiai hiányosságokkal rendelkező, kiemelt kockázatot jelentő harmadik országban lakóhellyel rendelkező tényleges tulajdonos tekintetében; (a Szolgáltató nem köt szerződést ilyen ügyféllel)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f)	amennyiben az ügyfél olyan társaság, amelynek bemutatóra szóló részvénye van vagy amelynek részvényesét részvényesi meghatalmazott képviseli;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g)	amennyiben az ügyfél olyan társaság, amelynek tulajdonosi szerkezete a társaság üzleti tevékenységének jellegéhez képest szokatlannak vagy túlzottan összetettnek tűnik.</a:t>
            </a:r>
            <a:endParaRPr lang="hu-HU" sz="1800" dirty="0">
              <a:effectLst/>
              <a:latin typeface="Times New Roman" panose="02020603050405020304" pitchFamily="18" charset="0"/>
              <a:ea typeface="SimSun" panose="02010600030101010101" pitchFamily="2" charset="-122"/>
            </a:endParaRPr>
          </a:p>
          <a:p>
            <a:pPr marL="0" indent="0" algn="just">
              <a:buNone/>
              <a:tabLst>
                <a:tab pos="935990" algn="l"/>
              </a:tabLst>
            </a:pPr>
            <a:r>
              <a:rPr lang="hu-HU" sz="1800" dirty="0">
                <a:effectLst/>
                <a:latin typeface="Calibri" panose="020F0502020204030204" pitchFamily="34" charset="0"/>
                <a:ea typeface="SimSun" panose="02010600030101010101" pitchFamily="2" charset="-122"/>
              </a:rPr>
              <a:t>h)  ha az ügyleti megbízásokat rendszeresen adó ügyfelet a szolgáltató ötvenmillió forintot elérő vagy meghaladó összegű ügyleti megbízás miatt világítja át, az utolsó ötvenmillió forintot elérő vagy meghaladó ügylettől számított egy évig,</a:t>
            </a:r>
            <a:endParaRPr lang="hu-HU" sz="1800" dirty="0">
              <a:effectLst/>
              <a:latin typeface="Times New Roman" panose="02020603050405020304" pitchFamily="18" charset="0"/>
              <a:ea typeface="SimSun" panose="02010600030101010101" pitchFamily="2" charset="-122"/>
            </a:endParaRPr>
          </a:p>
          <a:p>
            <a:pPr marL="0" indent="0" algn="just">
              <a:buNone/>
              <a:tabLst>
                <a:tab pos="935990" algn="l"/>
              </a:tabLst>
            </a:pPr>
            <a:r>
              <a:rPr lang="hu-HU" sz="1800" dirty="0">
                <a:effectLst/>
                <a:latin typeface="Calibri" panose="020F0502020204030204" pitchFamily="34" charset="0"/>
                <a:ea typeface="SimSun" panose="02010600030101010101" pitchFamily="2" charset="-122"/>
              </a:rPr>
              <a:t>i)  ha az ügyfél készpénzforgalma, azaz befizetéseinek és pénzfelvételeinek összege a havi százmillió forintot eléri vagy meghaladja, az utolsó százmillió forintot elérő vagy meghaladó készpénzforgalmú hónaptól számított egy évig, (mivel a készpénzbefizetés 100.000 forintban van korlátozva, készpénzben történő kifizetést pedig a Szolgáltató nem alkalmaz, ezért ezen esetkör nem releváns)</a:t>
            </a:r>
            <a:endParaRPr lang="hu-HU" sz="1800" dirty="0">
              <a:effectLst/>
              <a:latin typeface="Times New Roman" panose="02020603050405020304" pitchFamily="18" charset="0"/>
              <a:ea typeface="SimSun" panose="02010600030101010101" pitchFamily="2" charset="-122"/>
            </a:endParaRPr>
          </a:p>
          <a:p>
            <a:pPr marL="0" indent="0" algn="just">
              <a:buNone/>
              <a:tabLst>
                <a:tab pos="935990" algn="l"/>
              </a:tabLst>
            </a:pPr>
            <a:r>
              <a:rPr lang="hu-HU" sz="1800" dirty="0">
                <a:effectLst/>
                <a:latin typeface="Calibri" panose="020F0502020204030204" pitchFamily="34" charset="0"/>
                <a:ea typeface="SimSun" panose="02010600030101010101" pitchFamily="2" charset="-122"/>
              </a:rPr>
              <a:t>j) ha a szolgáltató ügyfelével kapcsolatban szolgáltató által vagy a csoporton belül, amelyhez a szolgáltató tartozik,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30. § (1) bekezdése szerinti bejelentés történt, az utolsó bejelentéstől számított egy évig,</a:t>
            </a:r>
            <a:endParaRPr lang="hu-HU" sz="1800" dirty="0">
              <a:effectLst/>
              <a:latin typeface="Times New Roman" panose="02020603050405020304" pitchFamily="18" charset="0"/>
              <a:ea typeface="SimSun" panose="02010600030101010101" pitchFamily="2" charset="-122"/>
            </a:endParaRPr>
          </a:p>
          <a:p>
            <a:pPr marL="0" indent="0" algn="just">
              <a:buNone/>
              <a:tabLst>
                <a:tab pos="935990" algn="l"/>
              </a:tabLst>
            </a:pPr>
            <a:r>
              <a:rPr lang="hu-HU" sz="1800" dirty="0">
                <a:effectLst/>
                <a:latin typeface="Calibri" panose="020F0502020204030204" pitchFamily="34" charset="0"/>
                <a:ea typeface="SimSun" panose="02010600030101010101" pitchFamily="2" charset="-122"/>
              </a:rPr>
              <a:t>k) nem magyar állampolgárságú és kilencven napot meghaladó magyarországi tartózkodásra jogosító engedéllyel vagy tartózkodási regisztrációval, lakóhellyel vagy tartózkodási hellyel nem rendelkező, az Európai Unió, illetve az Európai Gazdasági Térség területén kívüli lakóhellyel vagy tartózkodási hellyel rendelkező természetes személynél. (szerződéskötésnél a Szolgáltató ellenőrzi az okiratok – köztük a tartózkodásra jogosító irat, lakcímkártya – érvényességét, így megfelelő okirat hiányában a szerződés megkötésére nem kerülhet sor.</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17476820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AC6973D-201B-49AA-BF2C-DC40C827CA2B}"/>
              </a:ext>
            </a:extLst>
          </p:cNvPr>
          <p:cNvSpPr>
            <a:spLocks noGrp="1"/>
          </p:cNvSpPr>
          <p:nvPr>
            <p:ph type="title"/>
          </p:nvPr>
        </p:nvSpPr>
        <p:spPr>
          <a:xfrm>
            <a:off x="1136428" y="627564"/>
            <a:ext cx="7474172" cy="1325563"/>
          </a:xfrm>
        </p:spPr>
        <p:txBody>
          <a:bodyPr>
            <a:normAutofit/>
          </a:bodyPr>
          <a:lstStyle/>
          <a:p>
            <a:endParaRPr lang="hu-HU" dirty="0"/>
          </a:p>
        </p:txBody>
      </p:sp>
      <p:sp>
        <p:nvSpPr>
          <p:cNvPr id="3" name="Tartalom helye 2">
            <a:extLst>
              <a:ext uri="{FF2B5EF4-FFF2-40B4-BE49-F238E27FC236}">
                <a16:creationId xmlns:a16="http://schemas.microsoft.com/office/drawing/2014/main" id="{42F6675B-8535-4644-9E7C-74828E2691AC}"/>
              </a:ext>
            </a:extLst>
          </p:cNvPr>
          <p:cNvSpPr>
            <a:spLocks noGrp="1"/>
          </p:cNvSpPr>
          <p:nvPr>
            <p:ph idx="1"/>
          </p:nvPr>
        </p:nvSpPr>
        <p:spPr>
          <a:xfrm>
            <a:off x="1136429" y="1802297"/>
            <a:ext cx="6467867" cy="4678016"/>
          </a:xfrm>
        </p:spPr>
        <p:txBody>
          <a:bodyPr anchor="ctr">
            <a:normAutofit/>
          </a:bodyPr>
          <a:lstStyle/>
          <a:p>
            <a:pPr marL="0" indent="0" algn="ctr">
              <a:buNone/>
            </a:pPr>
            <a:r>
              <a:rPr lang="hu-HU" sz="2400" b="1" dirty="0"/>
              <a:t>KÖSZÖNÖM A FIGYELMET!</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B3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a:extLst>
              <a:ext uri="{FF2B5EF4-FFF2-40B4-BE49-F238E27FC236}">
                <a16:creationId xmlns:a16="http://schemas.microsoft.com/office/drawing/2014/main" id="{3830DDCA-C6EA-4C9C-A8C6-6A0A59B1D537}"/>
              </a:ext>
            </a:extLst>
          </p:cNvPr>
          <p:cNvPicPr/>
          <p:nvPr/>
        </p:nvPicPr>
        <p:blipFill>
          <a:blip r:embed="rId2">
            <a:extLst>
              <a:ext uri="{28A0092B-C50C-407E-A947-70E740481C1C}">
                <a14:useLocalDpi xmlns:a14="http://schemas.microsoft.com/office/drawing/2010/main" val="0"/>
              </a:ext>
            </a:extLst>
          </a:blip>
          <a:stretch>
            <a:fillRect/>
          </a:stretch>
        </p:blipFill>
        <p:spPr>
          <a:xfrm>
            <a:off x="9254442" y="3193238"/>
            <a:ext cx="1462088" cy="471523"/>
          </a:xfrm>
          <a:prstGeom prst="rect">
            <a:avLst/>
          </a:prstGeom>
        </p:spPr>
      </p:pic>
    </p:spTree>
    <p:extLst>
      <p:ext uri="{BB962C8B-B14F-4D97-AF65-F5344CB8AC3E}">
        <p14:creationId xmlns:p14="http://schemas.microsoft.com/office/powerpoint/2010/main" val="1148589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79323BE-3B1E-46EF-ADAE-695D219D91B0}"/>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BFA0063F-0439-444B-A7A6-2FFA618C31FE}"/>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400. § (1) Aki a más által elkövetett büntetendő cselekményből származó vagyont elrejti, átalakítja, átruházza, elidegenítésében közreműködik, felhasználja, azzal összefüggésben pénzügyi tevékenységet végez, pénzügyi szolgáltatást vesz igénybe vagy arról rendelkezik, és gondatlanságból nem tud a vagyon eredetéről, vétség miatt két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(2) A büntetés vétség miatt három évig terjedő szabadságvesztés, ha az (1) bekezdésben meghatározott bűncselekményt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különösen nagy vagy azt meghaladó értékre,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b) a pénzmosás és a terrorizmus finanszírozása megelőzéséről és megakadályozásáról szóló törvényben meghatározott szolgáltatóként, annak tisztségviselőjeként vagy alkalmazottjaként a szolgáltató tevékenységével összefüggésben, vagy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c) hivatalos személyként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követik el.</a:t>
            </a:r>
            <a:endParaRPr lang="hu-HU" sz="1800" dirty="0">
              <a:effectLst/>
              <a:latin typeface="Times New Roman" panose="02020603050405020304" pitchFamily="18" charset="0"/>
              <a:ea typeface="SimSun" panose="02010600030101010101" pitchFamily="2" charset="-122"/>
            </a:endParaRPr>
          </a:p>
          <a:p>
            <a:endParaRPr lang="hu-HU" dirty="0"/>
          </a:p>
        </p:txBody>
      </p:sp>
    </p:spTree>
    <p:extLst>
      <p:ext uri="{BB962C8B-B14F-4D97-AF65-F5344CB8AC3E}">
        <p14:creationId xmlns:p14="http://schemas.microsoft.com/office/powerpoint/2010/main" val="248504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C4EFF7A-BF5A-44CC-AEE7-5A2530363075}"/>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PÉNZMOSÁS BÜNTETŐJOGI TÉNYÁLLÁSA 2. A PÉNZMOSÁS MINŐSÍTETT ESETEI</a:t>
            </a:r>
            <a:endParaRPr lang="hu-HU" dirty="0"/>
          </a:p>
        </p:txBody>
      </p:sp>
      <p:sp>
        <p:nvSpPr>
          <p:cNvPr id="3" name="Tartalom helye 2">
            <a:extLst>
              <a:ext uri="{FF2B5EF4-FFF2-40B4-BE49-F238E27FC236}">
                <a16:creationId xmlns:a16="http://schemas.microsoft.com/office/drawing/2014/main" id="{7B77CDB7-8518-43E5-AA77-110C3AEABE28}"/>
              </a:ext>
            </a:extLst>
          </p:cNvPr>
          <p:cNvSpPr>
            <a:spLocks noGrp="1"/>
          </p:cNvSpPr>
          <p:nvPr>
            <p:ph idx="1"/>
          </p:nvPr>
        </p:nvSpPr>
        <p:spPr>
          <a:xfrm>
            <a:off x="433633" y="1385740"/>
            <a:ext cx="10920167" cy="5107135"/>
          </a:xfrm>
        </p:spPr>
        <p:txBody>
          <a:bodyPr>
            <a:normAutofit fontScale="77500" lnSpcReduction="20000"/>
          </a:bodyPr>
          <a:lstStyle/>
          <a:p>
            <a:pPr marL="0" indent="0" algn="just">
              <a:buNone/>
            </a:pPr>
            <a:r>
              <a:rPr lang="hu-HU" sz="1800" dirty="0">
                <a:effectLst/>
                <a:latin typeface="Calibri" panose="020F0502020204030204" pitchFamily="34" charset="0"/>
                <a:ea typeface="SimSun" panose="02010600030101010101" pitchFamily="2" charset="-122"/>
              </a:rPr>
              <a:t>A Btk. 399.§ értelmében a büntetés </a:t>
            </a:r>
            <a:r>
              <a:rPr lang="hu-HU" sz="1800" b="1" dirty="0">
                <a:effectLst/>
                <a:latin typeface="Calibri" panose="020F0502020204030204" pitchFamily="34" charset="0"/>
                <a:ea typeface="SimSun" panose="02010600030101010101" pitchFamily="2" charset="-122"/>
              </a:rPr>
              <a:t>két évtől nyolc évig terjedő szabadságvesztés</a:t>
            </a:r>
            <a:r>
              <a:rPr lang="hu-HU" sz="1800" dirty="0">
                <a:effectLst/>
                <a:latin typeface="Calibri" panose="020F0502020204030204" pitchFamily="34" charset="0"/>
                <a:ea typeface="SimSun" panose="02010600030101010101" pitchFamily="2" charset="-122"/>
              </a:rPr>
              <a:t>, ha a pénzmosást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különösen nagy értékre, vagy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b) jelentős értékre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err="1">
                <a:effectLst/>
                <a:latin typeface="Calibri" panose="020F0502020204030204" pitchFamily="34" charset="0"/>
                <a:ea typeface="SimSun" panose="02010600030101010101" pitchFamily="2" charset="-122"/>
              </a:rPr>
              <a:t>ba</a:t>
            </a:r>
            <a:r>
              <a:rPr lang="hu-HU" sz="1800" dirty="0">
                <a:effectLst/>
                <a:latin typeface="Calibri" panose="020F0502020204030204" pitchFamily="34" charset="0"/>
                <a:ea typeface="SimSun" panose="02010600030101010101" pitchFamily="2" charset="-122"/>
              </a:rPr>
              <a:t>) üzletszerűen,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err="1">
                <a:effectLst/>
                <a:latin typeface="Calibri" panose="020F0502020204030204" pitchFamily="34" charset="0"/>
                <a:ea typeface="SimSun" panose="02010600030101010101" pitchFamily="2" charset="-122"/>
              </a:rPr>
              <a:t>bb</a:t>
            </a:r>
            <a:r>
              <a:rPr lang="hu-HU" sz="1800" dirty="0">
                <a:effectLst/>
                <a:latin typeface="Calibri" panose="020F0502020204030204" pitchFamily="34" charset="0"/>
                <a:ea typeface="SimSun" panose="02010600030101010101" pitchFamily="2" charset="-122"/>
              </a:rPr>
              <a:t>) a pénzmosás és a terrorizmus finanszírozása megelőzéséről és megakadályozásáról szóló törvényben meghatározott szolgáltatóként, annak tisztségviselőjeként vagy alkalmazottjaként a szolgáltató tevékenységével összefüggésben, vagy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err="1">
                <a:effectLst/>
                <a:latin typeface="Calibri" panose="020F0502020204030204" pitchFamily="34" charset="0"/>
                <a:ea typeface="SimSun" panose="02010600030101010101" pitchFamily="2" charset="-122"/>
              </a:rPr>
              <a:t>bc</a:t>
            </a:r>
            <a:r>
              <a:rPr lang="hu-HU" sz="1800" dirty="0">
                <a:effectLst/>
                <a:latin typeface="Calibri" panose="020F0502020204030204" pitchFamily="34" charset="0"/>
                <a:ea typeface="SimSun" panose="02010600030101010101" pitchFamily="2" charset="-122"/>
              </a:rPr>
              <a:t>) hivatalos személyként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követik el.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(7) A büntetés </a:t>
            </a:r>
            <a:r>
              <a:rPr lang="hu-HU" sz="1800" b="1" dirty="0">
                <a:effectLst/>
                <a:latin typeface="Calibri" panose="020F0502020204030204" pitchFamily="34" charset="0"/>
                <a:ea typeface="SimSun" panose="02010600030101010101" pitchFamily="2" charset="-122"/>
              </a:rPr>
              <a:t>öt évtől tíz évig terjedő szabadságvesztés</a:t>
            </a:r>
            <a:r>
              <a:rPr lang="hu-HU" sz="1800" dirty="0">
                <a:effectLst/>
                <a:latin typeface="Calibri" panose="020F0502020204030204" pitchFamily="34" charset="0"/>
                <a:ea typeface="SimSun" panose="02010600030101010101" pitchFamily="2" charset="-122"/>
              </a:rPr>
              <a:t>, ha a pénzmosást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különösen jelentős értékre, vagy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b) különösen nagy értékre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err="1">
                <a:effectLst/>
                <a:latin typeface="Calibri" panose="020F0502020204030204" pitchFamily="34" charset="0"/>
                <a:ea typeface="SimSun" panose="02010600030101010101" pitchFamily="2" charset="-122"/>
              </a:rPr>
              <a:t>ba</a:t>
            </a:r>
            <a:r>
              <a:rPr lang="hu-HU" sz="1800" dirty="0">
                <a:effectLst/>
                <a:latin typeface="Calibri" panose="020F0502020204030204" pitchFamily="34" charset="0"/>
                <a:ea typeface="SimSun" panose="02010600030101010101" pitchFamily="2" charset="-122"/>
              </a:rPr>
              <a:t>) üzletszerűen,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err="1">
                <a:effectLst/>
                <a:latin typeface="Calibri" panose="020F0502020204030204" pitchFamily="34" charset="0"/>
                <a:ea typeface="SimSun" panose="02010600030101010101" pitchFamily="2" charset="-122"/>
              </a:rPr>
              <a:t>bb</a:t>
            </a:r>
            <a:r>
              <a:rPr lang="hu-HU" sz="1800" dirty="0">
                <a:effectLst/>
                <a:latin typeface="Calibri" panose="020F0502020204030204" pitchFamily="34" charset="0"/>
                <a:ea typeface="SimSun" panose="02010600030101010101" pitchFamily="2" charset="-122"/>
              </a:rPr>
              <a:t>) a pénzmosás és a terrorizmus finanszírozása megelőzéséről és megakadályozásáról szóló törvényben meghatározott szolgáltatóként, annak tisztségviselőjeként vagy alkalmazottjaként a szolgáltató tevékenységével összefüggésben, vagy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err="1">
                <a:effectLst/>
                <a:latin typeface="Calibri" panose="020F0502020204030204" pitchFamily="34" charset="0"/>
                <a:ea typeface="SimSun" panose="02010600030101010101" pitchFamily="2" charset="-122"/>
              </a:rPr>
              <a:t>bc</a:t>
            </a:r>
            <a:r>
              <a:rPr lang="hu-HU" sz="1800" dirty="0">
                <a:effectLst/>
                <a:latin typeface="Calibri" panose="020F0502020204030204" pitchFamily="34" charset="0"/>
                <a:ea typeface="SimSun" panose="02010600030101010101" pitchFamily="2" charset="-122"/>
              </a:rPr>
              <a:t>) hivatalos személyként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követik el.</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(8) Aki pénzmosásra irányuló </a:t>
            </a:r>
            <a:r>
              <a:rPr lang="hu-HU" sz="1800" b="1" dirty="0">
                <a:effectLst/>
                <a:latin typeface="Calibri" panose="020F0502020204030204" pitchFamily="34" charset="0"/>
                <a:ea typeface="SimSun" panose="02010600030101010101" pitchFamily="2" charset="-122"/>
              </a:rPr>
              <a:t>előkészületet </a:t>
            </a:r>
            <a:r>
              <a:rPr lang="hu-HU" sz="1800" dirty="0">
                <a:effectLst/>
                <a:latin typeface="Calibri" panose="020F0502020204030204" pitchFamily="34" charset="0"/>
                <a:ea typeface="SimSun" panose="02010600030101010101" pitchFamily="2" charset="-122"/>
              </a:rPr>
              <a:t>követ el, vétség miatt egy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814564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6F54749-1943-464E-938A-D18BF922DF30}"/>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PÉNZMOSÁS BÜNTETŐJOGI TÉNYÁLLÁSA </a:t>
            </a:r>
            <a:br>
              <a:rPr lang="hu-HU" sz="1800" dirty="0">
                <a:effectLst/>
                <a:latin typeface="Times New Roman" panose="02020603050405020304" pitchFamily="18" charset="0"/>
                <a:ea typeface="SimSun" panose="02010600030101010101" pitchFamily="2" charset="-122"/>
              </a:rPr>
            </a:br>
            <a:r>
              <a:rPr lang="hu-HU" sz="1800" b="1" dirty="0">
                <a:effectLst/>
                <a:latin typeface="Calibri" panose="020F0502020204030204" pitchFamily="34" charset="0"/>
                <a:ea typeface="SimSun" panose="02010600030101010101" pitchFamily="2" charset="-122"/>
              </a:rPr>
              <a:t>3. A BEJELENTÉSI KÖTELEZETTSÉG ELMULASZTÁSA, AZ ELŐKÉSZÜLET ÉS A BÜNTETHETŐSÉGET KIZÁRÓ OK</a:t>
            </a:r>
            <a:endParaRPr lang="hu-HU" dirty="0"/>
          </a:p>
        </p:txBody>
      </p:sp>
      <p:sp>
        <p:nvSpPr>
          <p:cNvPr id="3" name="Tartalom helye 2">
            <a:extLst>
              <a:ext uri="{FF2B5EF4-FFF2-40B4-BE49-F238E27FC236}">
                <a16:creationId xmlns:a16="http://schemas.microsoft.com/office/drawing/2014/main" id="{E37AA8B8-FC35-4CB6-807C-1E6386BB528D}"/>
              </a:ext>
            </a:extLst>
          </p:cNvPr>
          <p:cNvSpPr>
            <a:spLocks noGrp="1"/>
          </p:cNvSpPr>
          <p:nvPr>
            <p:ph idx="1"/>
          </p:nvPr>
        </p:nvSpPr>
        <p:spPr/>
        <p:txBody>
          <a:bodyPr/>
          <a:lstStyle/>
          <a:p>
            <a:pPr marL="0" indent="0" algn="just">
              <a:buNone/>
            </a:pPr>
            <a:r>
              <a:rPr lang="hu-HU" sz="1800" b="1" dirty="0">
                <a:effectLst/>
                <a:latin typeface="Calibri" panose="020F0502020204030204" pitchFamily="34" charset="0"/>
                <a:ea typeface="SimSun" panose="02010600030101010101" pitchFamily="2" charset="-122"/>
              </a:rPr>
              <a:t>Bejelentési kötelezettség elmulasztása</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Bűncselekmény</a:t>
            </a:r>
            <a:r>
              <a:rPr lang="hu-HU" sz="1800" dirty="0">
                <a:effectLst/>
                <a:latin typeface="Calibri" panose="020F0502020204030204" pitchFamily="34" charset="0"/>
                <a:ea typeface="SimSun" panose="02010600030101010101" pitchFamily="2" charset="-122"/>
              </a:rPr>
              <a:t>nek minősíti a Btk.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.-ben előírt </a:t>
            </a:r>
            <a:r>
              <a:rPr lang="hu-HU" sz="1800" b="1" dirty="0">
                <a:effectLst/>
                <a:latin typeface="Calibri" panose="020F0502020204030204" pitchFamily="34" charset="0"/>
                <a:ea typeface="SimSun" panose="02010600030101010101" pitchFamily="2" charset="-122"/>
              </a:rPr>
              <a:t>bejelentési kötelezettség elmulasztását is</a:t>
            </a:r>
            <a:r>
              <a:rPr lang="hu-HU" sz="1800" dirty="0">
                <a:effectLst/>
                <a:latin typeface="Calibri" panose="020F0502020204030204" pitchFamily="34" charset="0"/>
                <a:ea typeface="SimSun" panose="02010600030101010101" pitchFamily="2" charset="-122"/>
              </a:rPr>
              <a:t>. Ezt a bűncselekményt </a:t>
            </a:r>
            <a:r>
              <a:rPr lang="hu-HU" sz="1800" b="1" dirty="0">
                <a:effectLst/>
                <a:latin typeface="Calibri" panose="020F0502020204030204" pitchFamily="34" charset="0"/>
                <a:ea typeface="SimSun" panose="02010600030101010101" pitchFamily="2" charset="-122"/>
              </a:rPr>
              <a:t>csak szándékosan</a:t>
            </a:r>
            <a:r>
              <a:rPr lang="hu-HU" sz="1800" dirty="0">
                <a:effectLst/>
                <a:latin typeface="Calibri" panose="020F0502020204030204" pitchFamily="34" charset="0"/>
                <a:ea typeface="SimSun" panose="02010600030101010101" pitchFamily="2" charset="-122"/>
              </a:rPr>
              <a:t> lehet elkövetni, a gondatlan mulasztás már nem büntetendő.</a:t>
            </a:r>
            <a:endParaRPr lang="hu-HU" sz="1800" dirty="0">
              <a:effectLst/>
              <a:latin typeface="Times New Roman" panose="02020603050405020304" pitchFamily="18" charset="0"/>
              <a:ea typeface="SimSun" panose="02010600030101010101" pitchFamily="2" charset="-122"/>
            </a:endParaRPr>
          </a:p>
          <a:p>
            <a:pPr marL="0" indent="0" algn="just">
              <a:buNone/>
            </a:pPr>
            <a:endParaRPr lang="hu-HU" sz="1800" b="1" dirty="0">
              <a:effectLst/>
              <a:latin typeface="Calibri" panose="020F0502020204030204" pitchFamily="34"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Előkészület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Btk. pénzmosás esetében külön büntetni rendeli az </a:t>
            </a:r>
            <a:r>
              <a:rPr lang="hu-HU" sz="1800" b="1" dirty="0">
                <a:effectLst/>
                <a:latin typeface="Calibri" panose="020F0502020204030204" pitchFamily="34" charset="0"/>
                <a:ea typeface="SimSun" panose="02010600030101010101" pitchFamily="2" charset="-122"/>
              </a:rPr>
              <a:t>előkészületet</a:t>
            </a:r>
            <a:r>
              <a:rPr lang="hu-HU" sz="1800" dirty="0">
                <a:effectLst/>
                <a:latin typeface="Calibri" panose="020F0502020204030204" pitchFamily="34" charset="0"/>
                <a:ea typeface="SimSun" panose="02010600030101010101" pitchFamily="2" charset="-122"/>
              </a:rPr>
              <a:t> is. Előkészület miatt büntetendő, aki a pénzmosás </a:t>
            </a:r>
            <a:r>
              <a:rPr lang="hu-HU" sz="1800" b="1" dirty="0">
                <a:effectLst/>
                <a:latin typeface="Calibri" panose="020F0502020204030204" pitchFamily="34" charset="0"/>
                <a:ea typeface="SimSun" panose="02010600030101010101" pitchFamily="2" charset="-122"/>
              </a:rPr>
              <a:t>elkövetésében megállapodik</a:t>
            </a:r>
            <a:r>
              <a:rPr lang="hu-HU" sz="1800" dirty="0">
                <a:effectLst/>
                <a:latin typeface="Calibri" panose="020F0502020204030204" pitchFamily="34" charset="0"/>
                <a:ea typeface="SimSun" panose="02010600030101010101" pitchFamily="2" charset="-122"/>
              </a:rPr>
              <a:t>. Ez a Btk. szerint 1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Büntethetőséget kizáró ok</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Nem büntethető</a:t>
            </a:r>
            <a:r>
              <a:rPr lang="hu-HU" sz="1800" dirty="0">
                <a:effectLst/>
                <a:latin typeface="Calibri" panose="020F0502020204030204" pitchFamily="34" charset="0"/>
                <a:ea typeface="SimSun" panose="02010600030101010101" pitchFamily="2" charset="-122"/>
              </a:rPr>
              <a:t> a pénzmosás miatt, aki a hatóságnál </a:t>
            </a:r>
            <a:r>
              <a:rPr lang="hu-HU" sz="1800" b="1" dirty="0">
                <a:effectLst/>
                <a:latin typeface="Calibri" panose="020F0502020204030204" pitchFamily="34" charset="0"/>
                <a:ea typeface="SimSun" panose="02010600030101010101" pitchFamily="2" charset="-122"/>
              </a:rPr>
              <a:t>önként feljelentést tesz</a:t>
            </a:r>
            <a:r>
              <a:rPr lang="hu-HU" sz="1800" dirty="0">
                <a:effectLst/>
                <a:latin typeface="Calibri" panose="020F0502020204030204" pitchFamily="34" charset="0"/>
                <a:ea typeface="SimSun" panose="02010600030101010101" pitchFamily="2" charset="-122"/>
              </a:rPr>
              <a:t>, és az elkövetés körülményeit feltárja, feltéve, hogy a bűncselekményt még nem, vagy csak részben fedezték fel.</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58437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9E39EC7-4A0A-4F56-B363-EACB534F4B99}"/>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TERRORIZMUS FINANSZÍROZÁSA</a:t>
            </a:r>
            <a:endParaRPr lang="hu-HU" dirty="0"/>
          </a:p>
        </p:txBody>
      </p:sp>
      <p:sp>
        <p:nvSpPr>
          <p:cNvPr id="3" name="Tartalom helye 2">
            <a:extLst>
              <a:ext uri="{FF2B5EF4-FFF2-40B4-BE49-F238E27FC236}">
                <a16:creationId xmlns:a16="http://schemas.microsoft.com/office/drawing/2014/main" id="{E857FABA-E620-4DA2-830D-F75CF1DBB49A}"/>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A Btk. 314.§ (1) bekezdése szerint a terrorcselekmény, </a:t>
            </a:r>
            <a:r>
              <a:rPr lang="hu-HU" sz="1800" b="1" dirty="0">
                <a:effectLst/>
                <a:latin typeface="Calibri" panose="020F0502020204030204" pitchFamily="34" charset="0"/>
                <a:ea typeface="SimSun" panose="02010600030101010101" pitchFamily="2" charset="-122"/>
              </a:rPr>
              <a:t>„Aki abból a célból, hogy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 állami szervet, más államot vagy nemzetközi szervezetet arra kényszerítsen, hogy valamit tegyen, ne tegyen vagy </a:t>
            </a:r>
            <a:r>
              <a:rPr lang="hu-HU" sz="1800" b="1" dirty="0" err="1">
                <a:effectLst/>
                <a:latin typeface="Calibri" panose="020F0502020204030204" pitchFamily="34" charset="0"/>
                <a:ea typeface="SimSun" panose="02010600030101010101" pitchFamily="2" charset="-122"/>
              </a:rPr>
              <a:t>eltűrjön</a:t>
            </a:r>
            <a:r>
              <a:rPr lang="hu-HU" sz="1800" b="1"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b) a lakosságot megfélemlítse,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c) más állam alkotmányos, társadalmi vagy gazdasági rendjét megváltoztassa vagy megzavarja, illetve nemzetközi szervezet működését megzavarja,</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 (4) bekezdésben meghatározott személy elleni erőszakos, közveszélyt okozó vagy fegyverrel kapcsolatos bűncselekményt követ el, bűntett miatt tíz évtől húsz évig terjedő vagy életfogytig tartó szabadságvesztéssel büntetendő.”</a:t>
            </a:r>
            <a:endParaRPr lang="hu-HU" sz="1800" dirty="0">
              <a:effectLst/>
              <a:latin typeface="Times New Roman" panose="02020603050405020304" pitchFamily="18" charset="0"/>
              <a:ea typeface="SimSun" panose="02010600030101010101" pitchFamily="2" charset="-122"/>
            </a:endParaRPr>
          </a:p>
          <a:p>
            <a:pPr marL="0" indent="0">
              <a:buNone/>
            </a:pPr>
            <a:r>
              <a:rPr lang="hu-HU" sz="1800" dirty="0">
                <a:effectLst/>
                <a:latin typeface="Calibri" panose="020F0502020204030204" pitchFamily="34" charset="0"/>
                <a:ea typeface="SimSun" panose="02010600030101010101" pitchFamily="2" charset="-122"/>
              </a:rPr>
              <a:t>A terrorcselekmény feljelentésének elmulasztása a Btk. 317.§ szerint ugyancsak bűntett, és akként rendelkezik, hogy </a:t>
            </a:r>
            <a:r>
              <a:rPr lang="hu-HU" sz="1800" b="1" dirty="0">
                <a:effectLst/>
                <a:latin typeface="Calibri" panose="020F0502020204030204" pitchFamily="34" charset="0"/>
                <a:ea typeface="SimSun" panose="02010600030101010101" pitchFamily="2" charset="-122"/>
              </a:rPr>
              <a:t>„Aki hitelt érdemlő tudomást szerez arról, hogy terrorcselekmény elkövetése készül, és erről a hatóságnak, mihelyt teheti, nem tesz feljelentést, bűntett miatt három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351490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7679258-207E-4092-9EB0-7A689E473AD9}"/>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D4C4548B-D5FB-4CE6-98F1-4FAB83505CA1}"/>
              </a:ext>
            </a:extLst>
          </p:cNvPr>
          <p:cNvSpPr>
            <a:spLocks noGrp="1"/>
          </p:cNvSpPr>
          <p:nvPr>
            <p:ph idx="1"/>
          </p:nvPr>
        </p:nvSpPr>
        <p:spPr/>
        <p:txBody>
          <a:bodyPr>
            <a:normAutofit fontScale="92500" lnSpcReduction="20000"/>
          </a:bodyPr>
          <a:lstStyle/>
          <a:p>
            <a:pPr marL="0" indent="0" algn="just">
              <a:buNone/>
            </a:pPr>
            <a:r>
              <a:rPr lang="hu-HU" sz="1800" dirty="0">
                <a:effectLst/>
                <a:latin typeface="Calibri" panose="020F0502020204030204" pitchFamily="34" charset="0"/>
                <a:ea typeface="SimSun" panose="02010600030101010101" pitchFamily="2" charset="-122"/>
              </a:rPr>
              <a:t>A Btk. 318.§ (1) bekezdése értelmében, aki terrorcselekmény feltételeinek biztosításához anyagi eszközt szolgáltat vagy gyűjt, vagy terrorcselekmény elkövetésére készülő személyt vagy rá tekintettel mást anyagi eszközzel támogat, bűntett miatt két évtől nyolc évig terjedő szabadságvesztéssel büntetendő.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a:t>
            </a:r>
            <a:r>
              <a:rPr lang="pt-BR" sz="1800" dirty="0">
                <a:effectLst/>
                <a:latin typeface="Calibri" panose="020F0502020204030204" pitchFamily="34" charset="0"/>
                <a:ea typeface="SimSun" panose="02010600030101010101" pitchFamily="2" charset="-122"/>
              </a:rPr>
              <a:t>Btk. alapján</a:t>
            </a:r>
            <a:r>
              <a:rPr lang="hu-HU" sz="1800" dirty="0">
                <a:effectLst/>
                <a:latin typeface="Calibri" panose="020F0502020204030204" pitchFamily="34" charset="0"/>
                <a:ea typeface="SimSun" panose="02010600030101010101" pitchFamily="2" charset="-122"/>
              </a:rPr>
              <a:t> a terrorizmus finanszírozása ugyanolyan bűncselekmény, mint maga a terrorizmus. Felismerése nehézkes, mivel mind legális, mind illegális források felhasználhatók erre a célra.</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Az Európai Unió és az ENSZ Biztonsági Tanácsa által elrendelt pénzügyi és vagyoni korlátozó intézkedések végrehajtásáról szóló 2017. évi LII. törvényhez kapcsolódóan a Btk. alábbi cselekményeket rendeli büntetni.</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u="sng" dirty="0">
                <a:effectLst/>
                <a:latin typeface="Calibri" panose="020F0502020204030204" pitchFamily="34" charset="0"/>
                <a:ea typeface="SimSun" panose="02010600030101010101" pitchFamily="2" charset="-122"/>
              </a:rPr>
              <a:t>Nemzetközi tilalom megszegése</a:t>
            </a:r>
            <a:endParaRPr lang="hu-HU" sz="1800" u="sng"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Nemzetközi gazdasági tilalom megszegése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327. § (1)</a:t>
            </a:r>
            <a:r>
              <a:rPr lang="hu-HU" sz="1800" dirty="0">
                <a:effectLst/>
                <a:latin typeface="Calibri" panose="020F0502020204030204" pitchFamily="34" charset="0"/>
                <a:ea typeface="SimSun" panose="02010600030101010101" pitchFamily="2" charset="-122"/>
              </a:rPr>
              <a:t> Aki Magyarország nemzetközi jogi kötelezettsége alapján kihirdetett, illetve az Európai Unió Működéséről szóló Szerződés 75. cikke és 215. cikke alapján elfogadott rendeletekben vagy e rendeletek felhatalmazása alapján elfogadott rendeletekben vagy határozatokban, valamint az Európai Uniót létrehozó szerződés 29. cikke alapján elfogadott tanácsi határozatokban elrendelt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a:t>
            </a:r>
            <a:r>
              <a:rPr lang="hu-HU" sz="1800" dirty="0">
                <a:effectLst/>
                <a:latin typeface="Calibri" panose="020F0502020204030204" pitchFamily="34" charset="0"/>
                <a:ea typeface="SimSun" panose="02010600030101010101" pitchFamily="2" charset="-122"/>
              </a:rPr>
              <a:t> a pénzeszközök vagy gazdasági források zárolására vonatkozó kötelezettségét, illetve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b)</a:t>
            </a:r>
            <a:r>
              <a:rPr lang="hu-HU" sz="1800" dirty="0">
                <a:effectLst/>
                <a:latin typeface="Calibri" panose="020F0502020204030204" pitchFamily="34" charset="0"/>
                <a:ea typeface="SimSun" panose="02010600030101010101" pitchFamily="2" charset="-122"/>
              </a:rPr>
              <a:t> gazdasági, kereskedelmi vagy pénzügyi tilalmat</a:t>
            </a:r>
            <a:r>
              <a:rPr lang="hu-HU" sz="1800" dirty="0">
                <a:latin typeface="Times New Roman" panose="02020603050405020304" pitchFamily="18" charset="0"/>
                <a:ea typeface="SimSun" panose="02010600030101010101" pitchFamily="2" charset="-122"/>
              </a:rPr>
              <a:t> </a:t>
            </a:r>
            <a:r>
              <a:rPr lang="hu-HU" sz="1800" dirty="0">
                <a:effectLst/>
                <a:latin typeface="Calibri" panose="020F0502020204030204" pitchFamily="34" charset="0"/>
                <a:ea typeface="SimSun" panose="02010600030101010101" pitchFamily="2" charset="-122"/>
              </a:rPr>
              <a:t>megszegi, bűntett miatt egy évtől öt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679562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F112EE6-A007-45A7-BD03-6E4081FE14B9}"/>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FA783951-3E33-402F-A038-B5F16E24D7DE}"/>
              </a:ext>
            </a:extLst>
          </p:cNvPr>
          <p:cNvSpPr>
            <a:spLocks noGrp="1"/>
          </p:cNvSpPr>
          <p:nvPr>
            <p:ph idx="1"/>
          </p:nvPr>
        </p:nvSpPr>
        <p:spPr/>
        <p:txBody>
          <a:bodyPr>
            <a:normAutofit fontScale="85000" lnSpcReduction="20000"/>
          </a:bodyPr>
          <a:lstStyle/>
          <a:p>
            <a:pPr marL="0" indent="0" algn="just">
              <a:buNone/>
            </a:pPr>
            <a:r>
              <a:rPr lang="hu-HU" sz="1800" b="1" u="sng" dirty="0">
                <a:effectLst/>
                <a:latin typeface="Calibri" panose="020F0502020204030204" pitchFamily="34" charset="0"/>
                <a:ea typeface="Times New Roman" panose="02020603050405020304" pitchFamily="18" charset="0"/>
              </a:rPr>
              <a:t>Feljelentés elmulasztása</a:t>
            </a:r>
            <a:endParaRPr lang="hu-HU" sz="1800" u="sng" dirty="0">
              <a:effectLst/>
              <a:latin typeface="Times New Roman" panose="02020603050405020304" pitchFamily="18" charset="0"/>
              <a:ea typeface="SimSun" panose="02010600030101010101" pitchFamily="2" charset="-122"/>
            </a:endParaRPr>
          </a:p>
          <a:p>
            <a:pPr marL="0" indent="0" algn="just">
              <a:spcBef>
                <a:spcPts val="600"/>
              </a:spcBef>
              <a:spcAft>
                <a:spcPts val="600"/>
              </a:spcAft>
              <a:buNone/>
            </a:pPr>
            <a:r>
              <a:rPr lang="hu-HU" sz="1800" b="1" dirty="0">
                <a:effectLst/>
                <a:latin typeface="Calibri" panose="020F0502020204030204" pitchFamily="34" charset="0"/>
                <a:ea typeface="Times New Roman" panose="02020603050405020304" pitchFamily="18" charset="0"/>
              </a:rPr>
              <a:t>Nemzetközi gazdasági tilalom megszegése feljelentésének elmulasztása</a:t>
            </a:r>
            <a:endParaRPr lang="hu-HU" sz="1800" dirty="0">
              <a:latin typeface="Times New Roman" panose="02020603050405020304" pitchFamily="18" charset="0"/>
              <a:ea typeface="SimSun" panose="02010600030101010101" pitchFamily="2" charset="-122"/>
            </a:endParaRPr>
          </a:p>
          <a:p>
            <a:pPr marL="0" indent="0" algn="just">
              <a:spcBef>
                <a:spcPts val="600"/>
              </a:spcBef>
              <a:spcAft>
                <a:spcPts val="600"/>
              </a:spcAft>
              <a:buNone/>
            </a:pPr>
            <a:r>
              <a:rPr lang="hu-HU" sz="1800" b="1" dirty="0">
                <a:effectLst/>
                <a:latin typeface="Calibri" panose="020F0502020204030204" pitchFamily="34" charset="0"/>
                <a:ea typeface="Times New Roman" panose="02020603050405020304" pitchFamily="18" charset="0"/>
              </a:rPr>
              <a:t>328. § (1)</a:t>
            </a:r>
            <a:r>
              <a:rPr lang="hu-HU" sz="1800" dirty="0">
                <a:effectLst/>
                <a:latin typeface="Calibri" panose="020F0502020204030204" pitchFamily="34" charset="0"/>
                <a:ea typeface="Times New Roman" panose="02020603050405020304" pitchFamily="18" charset="0"/>
              </a:rPr>
              <a:t> Aki hitelt érdemlő tudomást szerez arról, hogy nemzetközi gazdasági tilalom megszegése készül, vagy még le nem leplezett ilyen bűncselekményt követtek el, és erről a hatóságnak, mihelyt teheti, feljelentést nem tesz, vétség miatt egy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lgn="just">
              <a:spcBef>
                <a:spcPts val="300"/>
              </a:spcBef>
              <a:spcAft>
                <a:spcPts val="300"/>
              </a:spcAft>
              <a:buNone/>
            </a:pPr>
            <a:r>
              <a:rPr lang="hu-HU" sz="1800" b="1" dirty="0">
                <a:effectLst/>
                <a:latin typeface="Calibri" panose="020F0502020204030204" pitchFamily="34" charset="0"/>
                <a:ea typeface="Times New Roman" panose="02020603050405020304" pitchFamily="18" charset="0"/>
              </a:rPr>
              <a:t>(2)</a:t>
            </a:r>
            <a:r>
              <a:rPr lang="hu-HU" sz="1800" dirty="0">
                <a:effectLst/>
                <a:latin typeface="Calibri" panose="020F0502020204030204" pitchFamily="34" charset="0"/>
                <a:ea typeface="Times New Roman" panose="02020603050405020304" pitchFamily="18" charset="0"/>
              </a:rPr>
              <a:t> Nemzetközi gazdasági tilalom megszegése feljelentésének elmulasztása miatt az elkövető hozzátartozója nem büntethető.</a:t>
            </a:r>
            <a:endParaRPr lang="hu-HU" sz="1800" dirty="0">
              <a:effectLst/>
              <a:latin typeface="Times New Roman" panose="02020603050405020304" pitchFamily="18" charset="0"/>
              <a:ea typeface="SimSun" panose="02010600030101010101" pitchFamily="2" charset="-122"/>
            </a:endParaRPr>
          </a:p>
          <a:p>
            <a:pPr marL="0" indent="0" algn="just">
              <a:spcBef>
                <a:spcPts val="600"/>
              </a:spcBef>
              <a:spcAft>
                <a:spcPts val="600"/>
              </a:spcAft>
              <a:buNone/>
            </a:pPr>
            <a:endParaRPr lang="hu-HU" sz="1800" b="1" dirty="0">
              <a:effectLst/>
              <a:highlight>
                <a:srgbClr val="FFFF00"/>
              </a:highlight>
              <a:latin typeface="Calibri" panose="020F0502020204030204" pitchFamily="34" charset="0"/>
              <a:ea typeface="Times New Roman" panose="02020603050405020304" pitchFamily="18" charset="0"/>
            </a:endParaRPr>
          </a:p>
          <a:p>
            <a:pPr marL="0" indent="0" algn="just">
              <a:spcBef>
                <a:spcPts val="600"/>
              </a:spcBef>
              <a:spcAft>
                <a:spcPts val="600"/>
              </a:spcAft>
              <a:buNone/>
            </a:pPr>
            <a:r>
              <a:rPr lang="hu-HU" sz="1800" b="1" u="sng" dirty="0">
                <a:effectLst/>
                <a:latin typeface="Calibri" panose="020F0502020204030204" pitchFamily="34" charset="0"/>
                <a:ea typeface="Times New Roman" panose="02020603050405020304" pitchFamily="18" charset="0"/>
              </a:rPr>
              <a:t>Gazdasági titok megsértése</a:t>
            </a:r>
            <a:endParaRPr lang="hu-HU" sz="1800" u="sng" dirty="0">
              <a:effectLst/>
              <a:latin typeface="Times New Roman" panose="02020603050405020304" pitchFamily="18" charset="0"/>
              <a:ea typeface="SimSun" panose="02010600030101010101" pitchFamily="2" charset="-122"/>
            </a:endParaRPr>
          </a:p>
          <a:p>
            <a:pPr marL="0" indent="0" algn="just">
              <a:spcBef>
                <a:spcPts val="600"/>
              </a:spcBef>
              <a:spcAft>
                <a:spcPts val="600"/>
              </a:spcAft>
              <a:buNone/>
            </a:pPr>
            <a:r>
              <a:rPr lang="hu-HU" sz="1800" b="1" dirty="0">
                <a:effectLst/>
                <a:latin typeface="Calibri" panose="020F0502020204030204" pitchFamily="34" charset="0"/>
                <a:ea typeface="Times New Roman" panose="02020603050405020304" pitchFamily="18" charset="0"/>
              </a:rPr>
              <a:t> Gazdasági titok megsértése413. § (1)</a:t>
            </a:r>
            <a:r>
              <a:rPr lang="hu-HU" sz="1800" dirty="0">
                <a:effectLst/>
                <a:latin typeface="Calibri" panose="020F0502020204030204" pitchFamily="34" charset="0"/>
                <a:ea typeface="Times New Roman" panose="02020603050405020304" pitchFamily="18" charset="0"/>
              </a:rPr>
              <a:t> Az a bank-, értékpapír-, pénztár-, biztosítási vagy foglalkoztatói nyugdíjtitok megtartására köteles személy, aki bank-, értékpapír-, pénztár-, biztosítási vagy foglalkoztatói nyugdíjtitoknak minősülő adatot jogtalan előnyszerzés végett, vagy másnak vagyoni hátrányt okozva illetéktelen személy részére hozzáférhetővé tesz, vétség miatt két évig terjedő szabadságvesztéssel büntetendő.</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Calibri" panose="020F0502020204030204" pitchFamily="34" charset="0"/>
              </a:rPr>
              <a:t>(2) Nem valósítja meg a gazdasági titok megsértését, aki</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Calibri" panose="020F0502020204030204" pitchFamily="34" charset="0"/>
              </a:rPr>
              <a:t>a) a közérdekű adatok nyilvánosságára és a közérdekből nyilvános adatra vonatkozó törvényben meghatározott kötelezettségének tesz eleget, vagy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Calibri" panose="020F0502020204030204" pitchFamily="34" charset="0"/>
              </a:rPr>
              <a:t>b) a pénzmosás és a terrorizmus finanszírozása megelőzésével és megakadályozásával, a bennfentes kereskedelemmel, piacbefolyásolással és a terrorizmus elleni küzdelemmel kapcsolatos, törvényben előírt bejelentési kötelezettségének tesz eleget, vagy ilyet kezdeményez, akkor sem, ha az általa jóhiszeműen tett bejelentés megalapozatlan volt.</a:t>
            </a:r>
            <a:endParaRPr lang="hu-HU" sz="1800" dirty="0">
              <a:effectLst/>
              <a:latin typeface="Times New Roman" panose="02020603050405020304" pitchFamily="18" charset="0"/>
              <a:ea typeface="SimSun" panose="02010600030101010101" pitchFamily="2" charset="-122"/>
            </a:endParaRPr>
          </a:p>
          <a:p>
            <a:endParaRPr lang="hu-HU" dirty="0"/>
          </a:p>
        </p:txBody>
      </p:sp>
    </p:spTree>
    <p:extLst>
      <p:ext uri="{BB962C8B-B14F-4D97-AF65-F5344CB8AC3E}">
        <p14:creationId xmlns:p14="http://schemas.microsoft.com/office/powerpoint/2010/main" val="2125830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10D3FB0-70B1-4C80-AD2B-CEBEFF43FDAA}"/>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pénzmosással kapcsolatos legfontosabb fogalmak</a:t>
            </a:r>
            <a:br>
              <a:rPr lang="hu-HU" sz="1800" b="1" dirty="0">
                <a:effectLst/>
                <a:latin typeface="Calibri" panose="020F0502020204030204" pitchFamily="34" charset="0"/>
                <a:ea typeface="SimSun" panose="02010600030101010101" pitchFamily="2" charset="-122"/>
              </a:rPr>
            </a:br>
            <a:br>
              <a:rPr lang="hu-HU" sz="1800" b="1" dirty="0">
                <a:latin typeface="Times New Roman" panose="02020603050405020304" pitchFamily="18" charset="0"/>
                <a:ea typeface="SimSun" panose="02010600030101010101" pitchFamily="2" charset="-122"/>
              </a:rPr>
            </a:br>
            <a:r>
              <a:rPr lang="hu-HU" sz="1800" dirty="0">
                <a:effectLst/>
                <a:latin typeface="Calibri" panose="020F0502020204030204" pitchFamily="34" charset="0"/>
                <a:ea typeface="SimSun" panose="02010600030101010101" pitchFamily="2" charset="-122"/>
              </a:rPr>
              <a:t>ALAPFOGALMAK</a:t>
            </a:r>
            <a:endParaRPr lang="hu-HU" dirty="0"/>
          </a:p>
        </p:txBody>
      </p:sp>
      <p:sp>
        <p:nvSpPr>
          <p:cNvPr id="3" name="Tartalom helye 2">
            <a:extLst>
              <a:ext uri="{FF2B5EF4-FFF2-40B4-BE49-F238E27FC236}">
                <a16:creationId xmlns:a16="http://schemas.microsoft.com/office/drawing/2014/main" id="{2B4A2076-AECF-440D-8861-F925C99733DF}"/>
              </a:ext>
            </a:extLst>
          </p:cNvPr>
          <p:cNvSpPr>
            <a:spLocks noGrp="1"/>
          </p:cNvSpPr>
          <p:nvPr>
            <p:ph idx="1"/>
          </p:nvPr>
        </p:nvSpPr>
        <p:spPr>
          <a:xfrm>
            <a:off x="162371" y="1606609"/>
            <a:ext cx="11494094" cy="4990743"/>
          </a:xfrm>
        </p:spPr>
        <p:txBody>
          <a:bodyPr>
            <a:normAutofit fontScale="47500" lnSpcReduction="20000"/>
          </a:bodyPr>
          <a:lstStyle/>
          <a:p>
            <a:pPr marL="0" indent="0" algn="just">
              <a:buNone/>
            </a:pPr>
            <a:r>
              <a:rPr lang="hu-HU" sz="3800" b="1" u="sng" dirty="0">
                <a:effectLst/>
                <a:latin typeface="Calibri" panose="020F0502020204030204" pitchFamily="34" charset="0"/>
                <a:ea typeface="SimSun" panose="02010600030101010101" pitchFamily="2" charset="-122"/>
              </a:rPr>
              <a:t>Az ügyfél-átvilágítási intézkedések Magyarországon csak életbiztosításoknál irányadóak, nem-életbiztosítás területén végzett biztosítási tevékenységre a </a:t>
            </a:r>
            <a:r>
              <a:rPr lang="hu-HU" sz="3800" b="1" u="sng" dirty="0" err="1">
                <a:effectLst/>
                <a:latin typeface="Calibri" panose="020F0502020204030204" pitchFamily="34" charset="0"/>
                <a:ea typeface="SimSun" panose="02010600030101010101" pitchFamily="2" charset="-122"/>
              </a:rPr>
              <a:t>Pmt</a:t>
            </a:r>
            <a:r>
              <a:rPr lang="hu-HU" sz="3800" b="1" u="sng" dirty="0">
                <a:effectLst/>
                <a:latin typeface="Calibri" panose="020F0502020204030204" pitchFamily="34" charset="0"/>
                <a:ea typeface="SimSun" panose="02010600030101010101" pitchFamily="2" charset="-122"/>
              </a:rPr>
              <a:t>. hatálya nem terjed ki.</a:t>
            </a:r>
            <a:endParaRPr lang="hu-HU" sz="3800" u="sng" dirty="0">
              <a:effectLst/>
              <a:latin typeface="Times New Roman" panose="02020603050405020304" pitchFamily="18" charset="0"/>
              <a:ea typeface="SimSun" panose="02010600030101010101" pitchFamily="2" charset="-122"/>
            </a:endParaRPr>
          </a:p>
          <a:p>
            <a:pPr marL="0" indent="0" algn="just">
              <a:buNone/>
            </a:pPr>
            <a:r>
              <a:rPr lang="hu-HU" sz="2500" b="1" u="sng" dirty="0">
                <a:effectLst/>
                <a:latin typeface="Calibri" panose="020F0502020204030204" pitchFamily="34" charset="0"/>
                <a:ea typeface="SimSun" panose="02010600030101010101" pitchFamily="2" charset="-122"/>
              </a:rPr>
              <a:t>Ügyfél</a:t>
            </a:r>
            <a:endParaRPr lang="hu-HU" sz="2500" u="sng" dirty="0">
              <a:effectLst/>
              <a:latin typeface="Times New Roman" panose="02020603050405020304" pitchFamily="18" charset="0"/>
              <a:ea typeface="SimSun" panose="02010600030101010101" pitchFamily="2" charset="-122"/>
            </a:endParaRPr>
          </a:p>
          <a:p>
            <a:pPr marL="0" indent="0" algn="just">
              <a:lnSpc>
                <a:spcPts val="1200"/>
              </a:lnSpc>
              <a:spcAft>
                <a:spcPts val="600"/>
              </a:spcAft>
              <a:buNone/>
            </a:pPr>
            <a:r>
              <a:rPr lang="hu-HU" sz="2500" dirty="0">
                <a:effectLst/>
                <a:latin typeface="Calibri" panose="020F0502020204030204" pitchFamily="34" charset="0"/>
                <a:ea typeface="SimSun" panose="02010600030101010101" pitchFamily="2" charset="-122"/>
                <a:cs typeface="Times New Roman" panose="02020603050405020304" pitchFamily="18" charset="0"/>
              </a:rPr>
              <a:t>Az a személy, aki az alkusszal üzleti kapcsolatot létesít, illetve a Szolgáltató részére ügyleti megbízást ad. Az ügyfél-átvilágítás során ügyfélként kell kezelni többek között a kedvezményezettet, az örököst, illetve a </a:t>
            </a:r>
            <a:r>
              <a:rPr lang="hu-HU" sz="2500" dirty="0" err="1">
                <a:effectLst/>
                <a:latin typeface="Calibri" panose="020F0502020204030204" pitchFamily="34" charset="0"/>
                <a:ea typeface="SimSun" panose="02010600030101010101" pitchFamily="2" charset="-122"/>
                <a:cs typeface="Times New Roman" panose="02020603050405020304" pitchFamily="18" charset="0"/>
              </a:rPr>
              <a:t>biztosítottat</a:t>
            </a:r>
            <a:r>
              <a:rPr lang="hu-HU" sz="2500" dirty="0">
                <a:effectLst/>
                <a:latin typeface="Calibri" panose="020F0502020204030204" pitchFamily="34" charset="0"/>
                <a:ea typeface="SimSun" panose="02010600030101010101" pitchFamily="2" charset="-122"/>
                <a:cs typeface="Times New Roman" panose="02020603050405020304" pitchFamily="18" charset="0"/>
              </a:rPr>
              <a:t>, ha az a szerződő helyébe lép.</a:t>
            </a:r>
            <a:endParaRPr lang="hu-HU" sz="25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2500" dirty="0">
                <a:effectLst/>
                <a:latin typeface="Calibri" panose="020F0502020204030204" pitchFamily="34" charset="0"/>
                <a:ea typeface="SimSun" panose="02010600030101010101" pitchFamily="2" charset="-122"/>
                <a:cs typeface="Times New Roman" panose="02020603050405020304" pitchFamily="18" charset="0"/>
              </a:rPr>
              <a:t>A szolgáltatónak meg kell különböztetnie az ügyfeleit aszerint, hogy velük tartós, vagy eseti kapcsolatban van-e.</a:t>
            </a:r>
            <a:endParaRPr lang="hu-HU" sz="25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spcAft>
                <a:spcPts val="600"/>
              </a:spcAft>
              <a:buNone/>
            </a:pPr>
            <a:r>
              <a:rPr lang="hu-HU" sz="2500" dirty="0">
                <a:effectLst/>
                <a:latin typeface="Calibri" panose="020F0502020204030204" pitchFamily="34" charset="0"/>
                <a:ea typeface="SimSun" panose="02010600030101010101" pitchFamily="2" charset="-122"/>
                <a:cs typeface="Times New Roman" panose="02020603050405020304" pitchFamily="18" charset="0"/>
              </a:rPr>
              <a:t>Az MNB állásfoglalása alapján nem kell eseti ügyfélként azonosítani azt, aki bank közbeiktatásával teljesít befizetést. Eseti ügyfélként azt az ügyfelet kell azonosítani, aki a pénztárába teljesít készpénzes befizetést, amennyiben a személy eltér a díjfizetésre kötelezett szerződőtől.</a:t>
            </a:r>
          </a:p>
          <a:p>
            <a:pPr marL="0" indent="0" algn="just">
              <a:buNone/>
            </a:pPr>
            <a:r>
              <a:rPr lang="hu-HU" sz="2500" b="1" u="sng" dirty="0">
                <a:effectLst/>
                <a:latin typeface="Calibri" panose="020F0502020204030204" pitchFamily="34" charset="0"/>
                <a:ea typeface="SimSun" panose="02010600030101010101" pitchFamily="2" charset="-122"/>
              </a:rPr>
              <a:t>Ügylet</a:t>
            </a:r>
            <a:endParaRPr lang="hu-HU" sz="2500" u="sng" dirty="0">
              <a:effectLst/>
              <a:latin typeface="Times New Roman" panose="02020603050405020304" pitchFamily="18" charset="0"/>
              <a:ea typeface="SimSun" panose="02010600030101010101" pitchFamily="2" charset="-122"/>
            </a:endParaRPr>
          </a:p>
          <a:p>
            <a:pPr marL="0" lvl="0" indent="0" algn="just">
              <a:buNone/>
            </a:pPr>
            <a:r>
              <a:rPr lang="hu-HU" sz="2500" dirty="0">
                <a:effectLst/>
                <a:latin typeface="Calibri" panose="020F0502020204030204" pitchFamily="34" charset="0"/>
                <a:ea typeface="Calibri" panose="020F0502020204030204" pitchFamily="34" charset="0"/>
              </a:rPr>
              <a:t>- az üzleti kapcsolat során a szakmai tevékenységi körébe tartozó valamely szolgáltatás igénybevételéhez tartozó művelet, vagy</a:t>
            </a:r>
            <a:endParaRPr lang="hu-HU" sz="2500" dirty="0">
              <a:effectLst/>
              <a:latin typeface="Times New Roman" panose="02020603050405020304" pitchFamily="18" charset="0"/>
              <a:ea typeface="Calibri" panose="020F0502020204030204" pitchFamily="34" charset="0"/>
            </a:endParaRPr>
          </a:p>
          <a:p>
            <a:pPr marL="0" lvl="0" indent="0" algn="just">
              <a:buNone/>
            </a:pPr>
            <a:r>
              <a:rPr lang="hu-HU" sz="2500" dirty="0">
                <a:effectLst/>
                <a:latin typeface="Calibri" panose="020F0502020204030204" pitchFamily="34" charset="0"/>
                <a:ea typeface="Calibri" panose="020F0502020204030204" pitchFamily="34" charset="0"/>
              </a:rPr>
              <a:t>- ügyleti megbízás</a:t>
            </a:r>
            <a:endParaRPr lang="hu-HU" sz="2500" dirty="0">
              <a:effectLst/>
              <a:latin typeface="Times New Roman" panose="02020603050405020304" pitchFamily="18" charset="0"/>
              <a:ea typeface="Calibri" panose="020F0502020204030204" pitchFamily="34" charset="0"/>
            </a:endParaRPr>
          </a:p>
          <a:p>
            <a:pPr algn="just"/>
            <a:endParaRPr lang="hu-HU" sz="2500" dirty="0">
              <a:effectLst/>
              <a:latin typeface="Times New Roman" panose="02020603050405020304" pitchFamily="18" charset="0"/>
              <a:ea typeface="SimSun" panose="02010600030101010101" pitchFamily="2" charset="-122"/>
            </a:endParaRPr>
          </a:p>
          <a:p>
            <a:pPr marL="0" indent="0" algn="just">
              <a:buNone/>
            </a:pPr>
            <a:r>
              <a:rPr lang="hu-HU" sz="2500" b="1" dirty="0">
                <a:effectLst/>
                <a:latin typeface="Calibri" panose="020F0502020204030204" pitchFamily="34" charset="0"/>
                <a:ea typeface="SimSun" panose="02010600030101010101" pitchFamily="2" charset="-122"/>
              </a:rPr>
              <a:t>Ügyleti megbízás</a:t>
            </a:r>
            <a:endParaRPr lang="hu-HU" sz="2500" dirty="0">
              <a:effectLst/>
              <a:latin typeface="Times New Roman" panose="02020603050405020304" pitchFamily="18" charset="0"/>
              <a:ea typeface="SimSun" panose="02010600030101010101" pitchFamily="2" charset="-122"/>
            </a:endParaRPr>
          </a:p>
          <a:p>
            <a:pPr marL="0" indent="0" algn="just">
              <a:spcBef>
                <a:spcPts val="300"/>
              </a:spcBef>
              <a:spcAft>
                <a:spcPts val="300"/>
              </a:spcAft>
              <a:buNone/>
            </a:pPr>
            <a:r>
              <a:rPr lang="hu-HU" sz="2500" dirty="0">
                <a:effectLst/>
                <a:latin typeface="Calibri" panose="020F0502020204030204" pitchFamily="34" charset="0"/>
                <a:ea typeface="Times New Roman" panose="02020603050405020304" pitchFamily="18" charset="0"/>
              </a:rPr>
              <a:t>olyan ügylet, amely az ügyfél és a szolgáltató között a szolgáltató tevékenységi körébe tartozó szolgáltatás igénybevételére vonatkozó </a:t>
            </a:r>
            <a:r>
              <a:rPr lang="hu-HU" sz="2500" b="1" u="sng" dirty="0">
                <a:effectLst/>
                <a:latin typeface="Calibri" panose="020F0502020204030204" pitchFamily="34" charset="0"/>
                <a:ea typeface="Times New Roman" panose="02020603050405020304" pitchFamily="18" charset="0"/>
              </a:rPr>
              <a:t>eseti</a:t>
            </a:r>
            <a:r>
              <a:rPr lang="hu-HU" sz="2500" b="1" dirty="0">
                <a:effectLst/>
                <a:latin typeface="Calibri" panose="020F0502020204030204" pitchFamily="34" charset="0"/>
                <a:ea typeface="Times New Roman" panose="02020603050405020304" pitchFamily="18" charset="0"/>
              </a:rPr>
              <a:t> </a:t>
            </a:r>
            <a:r>
              <a:rPr lang="hu-HU" sz="2500" dirty="0">
                <a:effectLst/>
                <a:latin typeface="Calibri" panose="020F0502020204030204" pitchFamily="34" charset="0"/>
                <a:ea typeface="Times New Roman" panose="02020603050405020304" pitchFamily="18" charset="0"/>
              </a:rPr>
              <a:t>jogviszony</a:t>
            </a:r>
            <a:endParaRPr lang="hu-HU" sz="2500" dirty="0">
              <a:effectLst/>
              <a:latin typeface="Times New Roman" panose="02020603050405020304" pitchFamily="18" charset="0"/>
              <a:ea typeface="Times New Roman" panose="02020603050405020304" pitchFamily="18" charset="0"/>
            </a:endParaRPr>
          </a:p>
          <a:p>
            <a:pPr marL="0" indent="0" algn="just">
              <a:buNone/>
            </a:pPr>
            <a:r>
              <a:rPr lang="hu-HU" sz="2500" b="1" u="sng" dirty="0">
                <a:effectLst/>
                <a:latin typeface="Calibri" panose="020F0502020204030204" pitchFamily="34" charset="0"/>
                <a:ea typeface="SimSun" panose="02010600030101010101" pitchFamily="2" charset="-122"/>
              </a:rPr>
              <a:t>Üzleti kapcsolat</a:t>
            </a:r>
            <a:endParaRPr lang="hu-HU" sz="2500" u="sng" dirty="0">
              <a:effectLst/>
              <a:latin typeface="Times New Roman" panose="02020603050405020304" pitchFamily="18" charset="0"/>
              <a:ea typeface="SimSun" panose="02010600030101010101" pitchFamily="2" charset="-122"/>
            </a:endParaRPr>
          </a:p>
          <a:p>
            <a:pPr marL="0" indent="0" algn="just">
              <a:buNone/>
            </a:pPr>
            <a:r>
              <a:rPr lang="hu-HU" sz="2500" kern="1600" dirty="0">
                <a:effectLst/>
                <a:latin typeface="Calibri" panose="020F0502020204030204" pitchFamily="34" charset="0"/>
                <a:ea typeface="Times New Roman" panose="02020603050405020304" pitchFamily="18" charset="0"/>
              </a:rPr>
              <a:t>A </a:t>
            </a:r>
            <a:r>
              <a:rPr lang="hu-HU" sz="2500" kern="1600" dirty="0" err="1">
                <a:effectLst/>
                <a:latin typeface="Calibri" panose="020F0502020204030204" pitchFamily="34" charset="0"/>
                <a:ea typeface="Times New Roman" panose="02020603050405020304" pitchFamily="18" charset="0"/>
              </a:rPr>
              <a:t>Pmt</a:t>
            </a:r>
            <a:r>
              <a:rPr lang="hu-HU" sz="2500" kern="1600" dirty="0">
                <a:effectLst/>
                <a:latin typeface="Calibri" panose="020F0502020204030204" pitchFamily="34" charset="0"/>
                <a:ea typeface="Times New Roman" panose="02020603050405020304" pitchFamily="18" charset="0"/>
              </a:rPr>
              <a:t>. hatálya alá tartozó életbiztosítási tevékenység</a:t>
            </a:r>
            <a:r>
              <a:rPr lang="hu-HU" sz="2500" kern="1600" dirty="0">
                <a:effectLst/>
                <a:latin typeface="Calibri" panose="020F0502020204030204" pitchFamily="34" charset="0"/>
                <a:ea typeface="SimSun" panose="02010600030101010101" pitchFamily="2" charset="-122"/>
              </a:rPr>
              <a:t> körébe tartozó szolgáltatás </a:t>
            </a:r>
            <a:r>
              <a:rPr lang="hu-HU" sz="2500" kern="1600" dirty="0">
                <a:effectLst/>
                <a:latin typeface="Calibri" panose="020F0502020204030204" pitchFamily="34" charset="0"/>
                <a:ea typeface="Times New Roman" panose="02020603050405020304" pitchFamily="18" charset="0"/>
              </a:rPr>
              <a:t>igénybevételére</a:t>
            </a:r>
            <a:r>
              <a:rPr lang="hu-HU" sz="2500" kern="1600" dirty="0">
                <a:effectLst/>
                <a:latin typeface="Calibri" panose="020F0502020204030204" pitchFamily="34" charset="0"/>
                <a:ea typeface="SimSun" panose="02010600030101010101" pitchFamily="2" charset="-122"/>
              </a:rPr>
              <a:t> vonatkozó szerződéssel létrejött </a:t>
            </a:r>
            <a:r>
              <a:rPr lang="hu-HU" sz="2500" b="1" u="sng" kern="1600" dirty="0">
                <a:effectLst/>
                <a:latin typeface="Calibri" panose="020F0502020204030204" pitchFamily="34" charset="0"/>
                <a:ea typeface="SimSun" panose="02010600030101010101" pitchFamily="2" charset="-122"/>
              </a:rPr>
              <a:t>tartós</a:t>
            </a:r>
            <a:r>
              <a:rPr lang="hu-HU" sz="2500" kern="1600" dirty="0">
                <a:effectLst/>
                <a:latin typeface="Calibri" panose="020F0502020204030204" pitchFamily="34" charset="0"/>
                <a:ea typeface="SimSun" panose="02010600030101010101" pitchFamily="2" charset="-122"/>
              </a:rPr>
              <a:t> jogviszony</a:t>
            </a:r>
            <a:endParaRPr lang="hu-HU" sz="2500" dirty="0">
              <a:effectLst/>
              <a:latin typeface="Times New Roman" panose="02020603050405020304" pitchFamily="18" charset="0"/>
              <a:ea typeface="SimSun" panose="02010600030101010101" pitchFamily="2" charset="-122"/>
            </a:endParaRPr>
          </a:p>
          <a:p>
            <a:pPr algn="just"/>
            <a:endParaRPr lang="hu-HU" sz="2500" dirty="0">
              <a:effectLst/>
              <a:latin typeface="Times New Roman" panose="02020603050405020304" pitchFamily="18" charset="0"/>
              <a:ea typeface="SimSun" panose="02010600030101010101" pitchFamily="2" charset="-122"/>
            </a:endParaRPr>
          </a:p>
          <a:p>
            <a:pPr marL="0" indent="0" algn="just">
              <a:lnSpc>
                <a:spcPts val="1200"/>
              </a:lnSpc>
              <a:spcAft>
                <a:spcPts val="600"/>
              </a:spcAft>
              <a:buNone/>
            </a:pP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buNone/>
            </a:pPr>
            <a:r>
              <a:rPr lang="hu-HU" sz="1800" b="1" dirty="0">
                <a:effectLst/>
                <a:highlight>
                  <a:srgbClr val="FFFF00"/>
                </a:highligh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4146391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9785086-1694-4A8C-A51B-A59A1F4D9FAB}"/>
              </a:ext>
            </a:extLst>
          </p:cNvPr>
          <p:cNvSpPr>
            <a:spLocks noGrp="1"/>
          </p:cNvSpPr>
          <p:nvPr>
            <p:ph type="title"/>
          </p:nvPr>
        </p:nvSpPr>
        <p:spPr/>
        <p:txBody>
          <a:bodyPr/>
          <a:lstStyle/>
          <a:p>
            <a:pPr algn="ctr"/>
            <a:r>
              <a:rPr lang="hu-HU" sz="4400" b="1" dirty="0">
                <a:effectLst/>
                <a:latin typeface="Calibri" panose="020F0502020204030204" pitchFamily="34" charset="0"/>
                <a:ea typeface="SimSun" panose="02010600030101010101" pitchFamily="2" charset="-122"/>
              </a:rPr>
              <a:t>Ügyfél-átvilágítás</a:t>
            </a:r>
            <a:br>
              <a:rPr lang="hu-HU" sz="4400" dirty="0">
                <a:effectLst/>
                <a:latin typeface="Times New Roman" panose="02020603050405020304" pitchFamily="18" charset="0"/>
                <a:ea typeface="SimSun" panose="02010600030101010101" pitchFamily="2" charset="-122"/>
              </a:rPr>
            </a:br>
            <a:endParaRPr lang="hu-HU" dirty="0"/>
          </a:p>
        </p:txBody>
      </p:sp>
      <p:sp>
        <p:nvSpPr>
          <p:cNvPr id="3" name="Tartalom helye 2">
            <a:extLst>
              <a:ext uri="{FF2B5EF4-FFF2-40B4-BE49-F238E27FC236}">
                <a16:creationId xmlns:a16="http://schemas.microsoft.com/office/drawing/2014/main" id="{FA723685-3F69-4EA4-9DFA-440F385E1395}"/>
              </a:ext>
            </a:extLst>
          </p:cNvPr>
          <p:cNvSpPr>
            <a:spLocks noGrp="1"/>
          </p:cNvSpPr>
          <p:nvPr>
            <p:ph idx="1"/>
          </p:nvPr>
        </p:nvSpPr>
        <p:spPr/>
        <p:txBody>
          <a:bodyPr/>
          <a:lstStyle/>
          <a:p>
            <a:pPr marL="0" indent="0" algn="just">
              <a:buNone/>
            </a:pPr>
            <a:endParaRPr lang="hu-HU" sz="1800" dirty="0">
              <a:effectLst/>
              <a:latin typeface="Calibri" panose="020F0502020204030204" pitchFamily="34"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által kötelezően előírt ügyfél-átvilágítás körébe tartozó esetekben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7-11.§-</a:t>
            </a:r>
            <a:r>
              <a:rPr lang="hu-HU" sz="1800" dirty="0" err="1">
                <a:effectLst/>
                <a:latin typeface="Calibri" panose="020F0502020204030204" pitchFamily="34" charset="0"/>
                <a:ea typeface="SimSun" panose="02010600030101010101" pitchFamily="2" charset="-122"/>
              </a:rPr>
              <a:t>ában</a:t>
            </a:r>
            <a:r>
              <a:rPr lang="hu-HU" sz="1800" dirty="0">
                <a:effectLst/>
                <a:latin typeface="Calibri" panose="020F0502020204030204" pitchFamily="34" charset="0"/>
                <a:ea typeface="SimSun" panose="02010600030101010101" pitchFamily="2" charset="-122"/>
              </a:rPr>
              <a:t> meghatározott ügyfél-átvilágítási intézkedések megtétele. Idetartozik az ügyfél azonosítása, az ügyfél kockázati besorolása, a személyazonosság igazoló ellenőrzése, az üzleti kapcsolat vagy az ügyleti megbízás céljának és jellegének megismerése, az üzleti kapcsolat folyamatos figyelemmel kísérése, az ügyleti megbízásokat rendszeresen adó ügyfelek folyamatos figyelemmel kísérése, az ügyfél vagy a jogi személy vagy jogi személyiséggel nem rendelkező szervezet ügyfél képviselője nyilatkozatának megtétele, valamint a tényleges tulajdonos kilétének ellenőrzése, kiemelt közszereplői nyilatkozat megtétele.</a:t>
            </a:r>
            <a:endParaRPr lang="hu-HU" sz="1800" dirty="0">
              <a:effectLst/>
              <a:latin typeface="Times New Roman" panose="02020603050405020304" pitchFamily="18" charset="0"/>
              <a:ea typeface="SimSun" panose="02010600030101010101" pitchFamily="2" charset="-122"/>
            </a:endParaRPr>
          </a:p>
          <a:p>
            <a:pPr marL="0" indent="0" algn="just">
              <a:buNone/>
            </a:pPr>
            <a:endParaRPr lang="hu-HU" sz="1800" b="1" dirty="0">
              <a:latin typeface="Calibri" panose="020F0502020204030204" pitchFamily="34" charset="0"/>
              <a:ea typeface="SimSun" panose="02010600030101010101" pitchFamily="2" charset="-122"/>
            </a:endParaRPr>
          </a:p>
          <a:p>
            <a:pPr marL="0" indent="0" algn="just">
              <a:buNone/>
            </a:pPr>
            <a:r>
              <a:rPr lang="hu-HU" sz="2400" b="1" dirty="0">
                <a:effectLst/>
                <a:latin typeface="Calibri" panose="020F0502020204030204" pitchFamily="34" charset="0"/>
                <a:ea typeface="SimSun" panose="02010600030101010101" pitchFamily="2" charset="-122"/>
              </a:rPr>
              <a:t>Ügyfél-átvilágítás = azonosítás + kockázati besorolás + személyazonosság igazoló ellenőrzése + monitoring</a:t>
            </a:r>
            <a:endParaRPr lang="hu-HU" sz="24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77554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AC6973D-201B-49AA-BF2C-DC40C827CA2B}"/>
              </a:ext>
            </a:extLst>
          </p:cNvPr>
          <p:cNvSpPr>
            <a:spLocks noGrp="1"/>
          </p:cNvSpPr>
          <p:nvPr>
            <p:ph type="title"/>
          </p:nvPr>
        </p:nvSpPr>
        <p:spPr>
          <a:xfrm>
            <a:off x="1136428" y="627564"/>
            <a:ext cx="7474172" cy="1325563"/>
          </a:xfrm>
        </p:spPr>
        <p:txBody>
          <a:bodyPr>
            <a:normAutofit/>
          </a:bodyPr>
          <a:lstStyle/>
          <a:p>
            <a:r>
              <a:rPr lang="hu-HU" sz="4400" b="1" dirty="0">
                <a:effectLst/>
                <a:latin typeface="Calibri" panose="020F0502020204030204" pitchFamily="34" charset="0"/>
                <a:ea typeface="SimSun" panose="02010600030101010101" pitchFamily="2" charset="-122"/>
              </a:rPr>
              <a:t>A pénzmosás és terrorizmus finanszírozása megelőzése</a:t>
            </a:r>
            <a:endParaRPr lang="hu-HU" dirty="0"/>
          </a:p>
        </p:txBody>
      </p:sp>
      <p:sp>
        <p:nvSpPr>
          <p:cNvPr id="3" name="Tartalom helye 2">
            <a:extLst>
              <a:ext uri="{FF2B5EF4-FFF2-40B4-BE49-F238E27FC236}">
                <a16:creationId xmlns:a16="http://schemas.microsoft.com/office/drawing/2014/main" id="{42F6675B-8535-4644-9E7C-74828E2691AC}"/>
              </a:ext>
            </a:extLst>
          </p:cNvPr>
          <p:cNvSpPr>
            <a:spLocks noGrp="1"/>
          </p:cNvSpPr>
          <p:nvPr>
            <p:ph idx="1"/>
          </p:nvPr>
        </p:nvSpPr>
        <p:spPr>
          <a:xfrm>
            <a:off x="1136429" y="2278173"/>
            <a:ext cx="6467867" cy="3450613"/>
          </a:xfrm>
        </p:spPr>
        <p:txBody>
          <a:bodyPr anchor="ctr">
            <a:normAutofit/>
          </a:bodyPr>
          <a:lstStyle/>
          <a:p>
            <a:endParaRPr lang="hu-HU" sz="2400" dirty="0"/>
          </a:p>
          <a:p>
            <a:pPr marL="0" indent="0">
              <a:buNone/>
              <a:defRPr/>
            </a:pPr>
            <a:r>
              <a:rPr lang="hu-HU" sz="2400" dirty="0">
                <a:effectLst/>
                <a:latin typeface="Calibri" panose="020F0502020204030204" pitchFamily="34" charset="0"/>
                <a:ea typeface="SimSun" panose="02010600030101010101" pitchFamily="2" charset="-122"/>
              </a:rPr>
              <a:t>Készült a 2017. évi LIII. törvény (</a:t>
            </a:r>
            <a:r>
              <a:rPr lang="hu-HU" sz="2400" dirty="0" err="1">
                <a:effectLst/>
                <a:latin typeface="Calibri" panose="020F0502020204030204" pitchFamily="34" charset="0"/>
                <a:ea typeface="SimSun" panose="02010600030101010101" pitchFamily="2" charset="-122"/>
              </a:rPr>
              <a:t>Pmt</a:t>
            </a:r>
            <a:r>
              <a:rPr lang="hu-HU" sz="2400" dirty="0">
                <a:effectLst/>
                <a:latin typeface="Calibri" panose="020F0502020204030204" pitchFamily="34" charset="0"/>
                <a:ea typeface="SimSun" panose="02010600030101010101" pitchFamily="2" charset="-122"/>
              </a:rPr>
              <a:t>.) és az MNB mintaszabályzata alapján</a:t>
            </a:r>
          </a:p>
          <a:p>
            <a:pPr marL="0" indent="0">
              <a:buNone/>
              <a:defRPr/>
            </a:pPr>
            <a:endParaRPr lang="hu-HU" sz="2400" dirty="0">
              <a:latin typeface="Calibri" panose="020F0502020204030204" pitchFamily="34" charset="0"/>
              <a:ea typeface="SimSun" panose="02010600030101010101" pitchFamily="2" charset="-122"/>
            </a:endParaRPr>
          </a:p>
          <a:p>
            <a:pPr marL="0" indent="0">
              <a:buNone/>
              <a:defRPr/>
            </a:pPr>
            <a:r>
              <a:rPr lang="hu-HU" sz="2400" dirty="0">
                <a:latin typeface="Calibri" panose="020F0502020204030204" pitchFamily="34" charset="0"/>
                <a:ea typeface="SimSun" panose="02010600030101010101" pitchFamily="2" charset="-122"/>
              </a:rPr>
              <a:t>Külön köszönet Dr. Bősze Anikó részére</a:t>
            </a:r>
            <a:endParaRPr lang="hu-HU" sz="1800" dirty="0"/>
          </a:p>
          <a:p>
            <a:endParaRPr lang="hu-HU" sz="24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B3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a:extLst>
              <a:ext uri="{FF2B5EF4-FFF2-40B4-BE49-F238E27FC236}">
                <a16:creationId xmlns:a16="http://schemas.microsoft.com/office/drawing/2014/main" id="{3830DDCA-C6EA-4C9C-A8C6-6A0A59B1D537}"/>
              </a:ext>
            </a:extLst>
          </p:cNvPr>
          <p:cNvPicPr/>
          <p:nvPr/>
        </p:nvPicPr>
        <p:blipFill>
          <a:blip r:embed="rId2">
            <a:extLst>
              <a:ext uri="{28A0092B-C50C-407E-A947-70E740481C1C}">
                <a14:useLocalDpi xmlns:a14="http://schemas.microsoft.com/office/drawing/2010/main" val="0"/>
              </a:ext>
            </a:extLst>
          </a:blip>
          <a:stretch>
            <a:fillRect/>
          </a:stretch>
        </p:blipFill>
        <p:spPr>
          <a:xfrm>
            <a:off x="9254442" y="3193238"/>
            <a:ext cx="1462088" cy="471523"/>
          </a:xfrm>
          <a:prstGeom prst="rect">
            <a:avLst/>
          </a:prstGeom>
        </p:spPr>
      </p:pic>
    </p:spTree>
    <p:extLst>
      <p:ext uri="{BB962C8B-B14F-4D97-AF65-F5344CB8AC3E}">
        <p14:creationId xmlns:p14="http://schemas.microsoft.com/office/powerpoint/2010/main" val="18012974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3F2018B-7F48-4FCA-9971-2C47C2F3C87C}"/>
              </a:ext>
            </a:extLst>
          </p:cNvPr>
          <p:cNvSpPr>
            <a:spLocks noGrp="1"/>
          </p:cNvSpPr>
          <p:nvPr>
            <p:ph type="title"/>
          </p:nvPr>
        </p:nvSpPr>
        <p:spPr/>
        <p:txBody>
          <a:bodyPr>
            <a:normAutofit/>
          </a:bodyPr>
          <a:lstStyle/>
          <a:p>
            <a:pPr algn="ctr"/>
            <a:r>
              <a:rPr lang="hu-HU" sz="2800" b="1" dirty="0">
                <a:effectLst/>
                <a:latin typeface="Calibri" panose="020F0502020204030204" pitchFamily="34" charset="0"/>
                <a:ea typeface="SimSun" panose="02010600030101010101" pitchFamily="2" charset="-122"/>
              </a:rPr>
              <a:t>Azonosítás</a:t>
            </a:r>
            <a:endParaRPr lang="hu-HU" sz="2800" dirty="0"/>
          </a:p>
        </p:txBody>
      </p:sp>
      <p:sp>
        <p:nvSpPr>
          <p:cNvPr id="3" name="Tartalom helye 2">
            <a:extLst>
              <a:ext uri="{FF2B5EF4-FFF2-40B4-BE49-F238E27FC236}">
                <a16:creationId xmlns:a16="http://schemas.microsoft.com/office/drawing/2014/main" id="{8CE074F9-A4E1-48A1-8BDD-4BD6BFDE93FD}"/>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Az ügyfél, annak meghatalmazottja, a szolgáltatónál eljáró rendelkezésre jogosult, továbbá a szolgáltatónál eljáró képviselő, az ügyfél tényleges tulajdonososai esetében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7.§ (2) bekezdésében, a 8.§ (2) és (3) bekezdésében, valamint a 9.§ (1) és (2) bekezdésében meghatározott adatok visszakereshető módon történő rögzítése.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Személyazonosság igazoló ellenőrzése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ügyfél, a meghatalmazott, a rendelkezésre jogosult, továbbá a képviselő személyazonosságának, továbbá a tényleges tulajdonos személyazonosságának ellenőrzése.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személyazonosság igazoló ellenőrzése során az azonosítást végző köteles ellenőrizni a meghatalmazott esetében a meghatalmazás érvényességét, rendelkezésre jogosult esetében a rendelkezési jog jogcímét, képviselő esetében a képviselő jogosultságát.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Az azonosítást végzőnek – az ügyfél-átvilágítási folyamat során – ellenőriznie kell a bemutatott azonosságot igazoló okirat érvényességét is.</a:t>
            </a:r>
            <a:endParaRPr lang="hu-HU" sz="1800" dirty="0">
              <a:effectLst/>
              <a:latin typeface="Times New Roman" panose="02020603050405020304" pitchFamily="18" charset="0"/>
              <a:ea typeface="SimSun" panose="02010600030101010101" pitchFamily="2" charset="-122"/>
            </a:endParaRPr>
          </a:p>
          <a:p>
            <a:pPr marL="0" indent="0" algn="just">
              <a:buNone/>
            </a:pP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28691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C2FF692-86C5-4433-9D46-C11A141C8888}"/>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SZEMÉLYAZONOSSÁG IGAZOLÓ ELLENŐRZÉSE TERMÉSZETES SZEMÉLY ESETÉN </a:t>
            </a:r>
            <a:endParaRPr lang="hu-HU" dirty="0"/>
          </a:p>
        </p:txBody>
      </p:sp>
      <p:sp>
        <p:nvSpPr>
          <p:cNvPr id="3" name="Tartalom helye 2">
            <a:extLst>
              <a:ext uri="{FF2B5EF4-FFF2-40B4-BE49-F238E27FC236}">
                <a16:creationId xmlns:a16="http://schemas.microsoft.com/office/drawing/2014/main" id="{33756403-611C-4CA0-ABBA-C050CD834D2E}"/>
              </a:ext>
            </a:extLst>
          </p:cNvPr>
          <p:cNvSpPr>
            <a:spLocks noGrp="1"/>
          </p:cNvSpPr>
          <p:nvPr>
            <p:ph idx="1"/>
          </p:nvPr>
        </p:nvSpPr>
        <p:spPr/>
        <p:txBody>
          <a:bodyPr/>
          <a:lstStyle/>
          <a:p>
            <a:pPr marL="0" indent="0" algn="just">
              <a:buNone/>
            </a:pPr>
            <a:r>
              <a:rPr lang="hu-HU" sz="1400" dirty="0">
                <a:effectLst/>
                <a:ea typeface="SimSun" panose="02010600030101010101" pitchFamily="2" charset="-122"/>
              </a:rPr>
              <a:t>Személyazonosság igazoló ellenőrzése keretében az ügyfél köteles bemutatni:</a:t>
            </a:r>
          </a:p>
          <a:p>
            <a:pPr marL="0" indent="0" algn="just">
              <a:buNone/>
            </a:pPr>
            <a:r>
              <a:rPr lang="hu-HU" sz="1400" b="1" dirty="0">
                <a:effectLst/>
                <a:ea typeface="SimSun" panose="02010600030101010101" pitchFamily="2" charset="-122"/>
              </a:rPr>
              <a:t>Magyar állampolgár</a:t>
            </a:r>
            <a:r>
              <a:rPr lang="hu-HU" sz="1400" dirty="0">
                <a:effectLst/>
                <a:ea typeface="SimSun" panose="02010600030101010101" pitchFamily="2" charset="-122"/>
              </a:rPr>
              <a:t> </a:t>
            </a:r>
            <a:r>
              <a:rPr lang="hu-HU" sz="1400" b="1" dirty="0">
                <a:effectLst/>
                <a:ea typeface="SimSun" panose="02010600030101010101" pitchFamily="2" charset="-122"/>
              </a:rPr>
              <a:t>esetén</a:t>
            </a:r>
            <a:endParaRPr lang="hu-HU" sz="1400" dirty="0">
              <a:effectLst/>
              <a:ea typeface="SimSun" panose="02010600030101010101" pitchFamily="2" charset="-122"/>
            </a:endParaRPr>
          </a:p>
          <a:p>
            <a:pPr marL="742950" lvl="1" indent="-285750" algn="just">
              <a:buFont typeface="Symbol" panose="05050102010706020507" pitchFamily="18" charset="2"/>
              <a:buChar char=""/>
              <a:tabLst>
                <a:tab pos="228600" algn="l"/>
              </a:tabLst>
            </a:pPr>
            <a:r>
              <a:rPr lang="hu-HU" sz="1400" dirty="0">
                <a:effectLst/>
                <a:ea typeface="SimSun" panose="02010600030101010101" pitchFamily="2" charset="-122"/>
              </a:rPr>
              <a:t>személyazonosság igazolására alkalmas hatósági </a:t>
            </a:r>
            <a:r>
              <a:rPr lang="hu-HU" sz="1400" b="1" dirty="0">
                <a:effectLst/>
                <a:ea typeface="SimSun" panose="02010600030101010101" pitchFamily="2" charset="-122"/>
              </a:rPr>
              <a:t>igazolvány</a:t>
            </a:r>
            <a:r>
              <a:rPr lang="hu-HU" sz="1400" dirty="0">
                <a:effectLst/>
                <a:ea typeface="SimSun" panose="02010600030101010101" pitchFamily="2" charset="-122"/>
              </a:rPr>
              <a:t>: személyazonosító igazolvány VAGY útlevél VAGY kártya formátumú </a:t>
            </a:r>
            <a:r>
              <a:rPr lang="hu-HU" sz="1400" b="1" dirty="0">
                <a:effectLst/>
                <a:ea typeface="SimSun" panose="02010600030101010101" pitchFamily="2" charset="-122"/>
              </a:rPr>
              <a:t>vezetői engedély</a:t>
            </a:r>
            <a:r>
              <a:rPr lang="hu-HU" sz="1400" dirty="0">
                <a:effectLst/>
                <a:ea typeface="SimSun" panose="02010600030101010101" pitchFamily="2" charset="-122"/>
              </a:rPr>
              <a:t> </a:t>
            </a:r>
            <a:r>
              <a:rPr lang="hu-HU" sz="1400" b="1" dirty="0">
                <a:effectLst/>
                <a:ea typeface="SimSun" panose="02010600030101010101" pitchFamily="2" charset="-122"/>
              </a:rPr>
              <a:t>ÉS</a:t>
            </a:r>
            <a:endParaRPr lang="hu-HU" sz="1400" dirty="0">
              <a:effectLst/>
              <a:ea typeface="SimSun" panose="02010600030101010101" pitchFamily="2" charset="-122"/>
            </a:endParaRPr>
          </a:p>
          <a:p>
            <a:pPr marL="742950" lvl="1" indent="-285750" algn="just">
              <a:buFont typeface="Symbol" panose="05050102010706020507" pitchFamily="18" charset="2"/>
              <a:buChar char=""/>
              <a:tabLst>
                <a:tab pos="228600" algn="l"/>
              </a:tabLst>
            </a:pPr>
            <a:r>
              <a:rPr lang="hu-HU" sz="1400" b="1" dirty="0">
                <a:effectLst/>
                <a:ea typeface="SimSun" panose="02010600030101010101" pitchFamily="2" charset="-122"/>
              </a:rPr>
              <a:t>lakcímet</a:t>
            </a:r>
            <a:r>
              <a:rPr lang="hu-HU" sz="1400" dirty="0">
                <a:effectLst/>
                <a:ea typeface="SimSun" panose="02010600030101010101" pitchFamily="2" charset="-122"/>
              </a:rPr>
              <a:t> igazoló hatóság igazolvány (lakcímkártya). Lakcímkártya akkor kell, ha az ügyfél lakóhelye vagy tartózkodási helye Magyarországon található.</a:t>
            </a:r>
          </a:p>
          <a:p>
            <a:pPr algn="just"/>
            <a:endParaRPr lang="hu-HU" sz="1400" dirty="0">
              <a:effectLst/>
              <a:ea typeface="SimSun" panose="02010600030101010101" pitchFamily="2" charset="-122"/>
            </a:endParaRPr>
          </a:p>
          <a:p>
            <a:pPr marL="0" indent="0" algn="just">
              <a:buNone/>
            </a:pPr>
            <a:r>
              <a:rPr lang="hu-HU" sz="1400" b="1" dirty="0">
                <a:effectLst/>
                <a:ea typeface="SimSun" panose="02010600030101010101" pitchFamily="2" charset="-122"/>
              </a:rPr>
              <a:t>Külföldi természetes személy esetén</a:t>
            </a:r>
            <a:endParaRPr lang="hu-HU" sz="1400" dirty="0">
              <a:effectLst/>
              <a:ea typeface="SimSun" panose="02010600030101010101" pitchFamily="2" charset="-122"/>
            </a:endParaRPr>
          </a:p>
          <a:p>
            <a:pPr marL="0" indent="0" algn="just">
              <a:spcAft>
                <a:spcPts val="600"/>
              </a:spcAft>
              <a:buNone/>
            </a:pPr>
            <a:r>
              <a:rPr lang="hu-HU" sz="1400" dirty="0">
                <a:effectLst/>
                <a:ea typeface="Times New Roman" panose="02020603050405020304" pitchFamily="18" charset="0"/>
              </a:rPr>
              <a:t>a külföldi állampolgár úti okmányát vagy személyazonosító igazolványát, feltéve, hogy az magyarországi tartózkodásra jogosít, tartózkodási jogot igazoló okmányát vagy </a:t>
            </a:r>
            <a:r>
              <a:rPr lang="hu-HU" sz="1400" dirty="0">
                <a:effectLst/>
                <a:ea typeface="SimSun" panose="02010600030101010101" pitchFamily="2" charset="-122"/>
              </a:rPr>
              <a:t>tartózkodásra jogosító </a:t>
            </a:r>
            <a:r>
              <a:rPr lang="hu-HU" sz="1400" dirty="0">
                <a:effectLst/>
                <a:ea typeface="Times New Roman" panose="02020603050405020304" pitchFamily="18" charset="0"/>
              </a:rPr>
              <a:t>okmányát, magyarországi lakcímet igazoló hatósági igazolványát, amennyiben lakóhelye vagy tartózkodási helye Magyarországon található.</a:t>
            </a:r>
            <a:endParaRPr lang="hu-HU" sz="1400" dirty="0">
              <a:effectLst/>
              <a:ea typeface="SimSun" panose="02010600030101010101" pitchFamily="2" charset="-122"/>
            </a:endParaRPr>
          </a:p>
          <a:p>
            <a:pPr algn="just">
              <a:tabLst>
                <a:tab pos="457200" algn="l"/>
              </a:tabLst>
            </a:pPr>
            <a:endParaRPr lang="hu-HU" sz="1400" dirty="0">
              <a:effectLst/>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228421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8F69D75-C969-4887-9DC1-86A0C0EFDB2B}"/>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IRATOK</a:t>
            </a:r>
            <a:endParaRPr lang="hu-HU" dirty="0"/>
          </a:p>
        </p:txBody>
      </p:sp>
      <p:sp>
        <p:nvSpPr>
          <p:cNvPr id="3" name="Tartalom helye 2">
            <a:extLst>
              <a:ext uri="{FF2B5EF4-FFF2-40B4-BE49-F238E27FC236}">
                <a16:creationId xmlns:a16="http://schemas.microsoft.com/office/drawing/2014/main" id="{EBFAA8E4-2E3C-4F34-BA7B-EF103CDEF30C}"/>
              </a:ext>
            </a:extLst>
          </p:cNvPr>
          <p:cNvSpPr>
            <a:spLocks noGrp="1"/>
          </p:cNvSpPr>
          <p:nvPr>
            <p:ph idx="1"/>
          </p:nvPr>
        </p:nvSpPr>
        <p:spPr/>
        <p:txBody>
          <a:bodyPr>
            <a:normAutofit/>
          </a:bodyPr>
          <a:lstStyle/>
          <a:p>
            <a:pPr marL="0" indent="0" algn="just">
              <a:buNone/>
            </a:pPr>
            <a:r>
              <a:rPr lang="hu-HU" sz="1800" b="1" dirty="0">
                <a:effectLst/>
                <a:latin typeface="Calibri" panose="020F0502020204030204" pitchFamily="34" charset="0"/>
                <a:ea typeface="SimSun" panose="02010600030101010101" pitchFamily="2" charset="-122"/>
              </a:rPr>
              <a:t>Igazolvány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a:t>
            </a:r>
            <a:r>
              <a:rPr lang="hu-HU" sz="1800" b="1" dirty="0">
                <a:effectLst/>
                <a:latin typeface="Calibri" panose="020F0502020204030204" pitchFamily="34" charset="0"/>
                <a:ea typeface="SimSun" panose="02010600030101010101" pitchFamily="2" charset="-122"/>
              </a:rPr>
              <a:t>lakcímet igazoló hatósági igazolvány</a:t>
            </a:r>
            <a:r>
              <a:rPr lang="hu-HU" sz="1800" dirty="0">
                <a:effectLst/>
                <a:latin typeface="Calibri" panose="020F0502020204030204" pitchFamily="34" charset="0"/>
                <a:ea typeface="SimSun" panose="02010600030101010101" pitchFamily="2" charset="-122"/>
              </a:rPr>
              <a:t> </a:t>
            </a:r>
            <a:r>
              <a:rPr lang="hu-HU" sz="1800" b="1" dirty="0">
                <a:effectLst/>
                <a:latin typeface="Calibri" panose="020F0502020204030204" pitchFamily="34" charset="0"/>
                <a:ea typeface="SimSun" panose="02010600030101010101" pitchFamily="2" charset="-122"/>
              </a:rPr>
              <a:t>lehet</a:t>
            </a:r>
            <a:r>
              <a:rPr lang="hu-HU" sz="1800" dirty="0">
                <a:effectLst/>
                <a:latin typeface="Calibri" panose="020F0502020204030204" pitchFamily="34" charset="0"/>
                <a:ea typeface="SimSun" panose="02010600030101010101" pitchFamily="2" charset="-122"/>
              </a:rPr>
              <a:t> régi típusú személyi igazolvány vagy lakcímkártya is.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Ügyféliratok fénymásolása</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b="1" dirty="0">
                <a:effectLst/>
                <a:latin typeface="Calibri" panose="020F0502020204030204" pitchFamily="34" charset="0"/>
                <a:ea typeface="Times New Roman" panose="02020603050405020304" pitchFamily="18" charset="0"/>
              </a:rPr>
              <a:t>A bemutatott okiratról </a:t>
            </a:r>
            <a:r>
              <a:rPr lang="hu-HU" sz="1800" b="1" u="sng" dirty="0">
                <a:effectLst/>
                <a:latin typeface="Calibri" panose="020F0502020204030204" pitchFamily="34" charset="0"/>
                <a:ea typeface="Times New Roman" panose="02020603050405020304" pitchFamily="18" charset="0"/>
              </a:rPr>
              <a:t>minden esetben másolatot kell készíteni</a:t>
            </a:r>
            <a:r>
              <a:rPr lang="hu-HU" sz="1800" b="1" dirty="0">
                <a:effectLst/>
                <a:latin typeface="Calibri" panose="020F0502020204030204" pitchFamily="34" charset="0"/>
                <a:ea typeface="Times New Roman" panose="02020603050405020304" pitchFamily="18" charset="0"/>
              </a:rPr>
              <a:t>.</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b="1" dirty="0">
                <a:effectLst/>
                <a:latin typeface="Calibri" panose="020F0502020204030204" pitchFamily="34" charset="0"/>
                <a:ea typeface="Times New Roman" panose="02020603050405020304" pitchFamily="18" charset="0"/>
              </a:rPr>
              <a:t>A másolat készítése során a figyelemmel kell lenni arra, hogy azokról az adatokról nem lehet másolatot készíteni, amelyek kezelésére a Szolgáltató – megfelelő jogalap hiányában – nem jogosult. Így a másolat készítése során szigorúan tilos lemásolni a lakcímkártya azon oldalát, amelyen az ügyfél személyi azonosító száma található.</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b="1" dirty="0">
                <a:effectLst/>
                <a:latin typeface="Calibri" panose="020F0502020204030204" pitchFamily="34" charset="0"/>
                <a:ea typeface="Times New Roman" panose="02020603050405020304" pitchFamily="18" charset="0"/>
              </a:rPr>
              <a:t>Jogszabályváltozás miatt az ügyfelek képmását a másolat készítése során NEM KELL KITAKARNI!</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73297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6ABAD96-EA7D-49CA-A445-64F7CC9D4C5E}"/>
              </a:ext>
            </a:extLst>
          </p:cNvPr>
          <p:cNvSpPr>
            <a:spLocks noGrp="1"/>
          </p:cNvSpPr>
          <p:nvPr>
            <p:ph type="title"/>
          </p:nvPr>
        </p:nvSpPr>
        <p:spPr/>
        <p:txBody>
          <a:bodyPr/>
          <a:lstStyle/>
          <a:p>
            <a:r>
              <a:rPr lang="hu-HU" sz="2800" b="1" dirty="0">
                <a:effectLst/>
                <a:latin typeface="Calibri" panose="020F0502020204030204" pitchFamily="34" charset="0"/>
                <a:ea typeface="SimSun" panose="02010600030101010101" pitchFamily="2" charset="-122"/>
              </a:rPr>
              <a:t>Ellenőrzés</a:t>
            </a:r>
            <a:br>
              <a:rPr lang="hu-HU" sz="4400" dirty="0">
                <a:effectLst/>
                <a:latin typeface="Times New Roman" panose="02020603050405020304" pitchFamily="18" charset="0"/>
                <a:ea typeface="SimSun" panose="02010600030101010101" pitchFamily="2" charset="-122"/>
              </a:rPr>
            </a:br>
            <a:endParaRPr lang="hu-HU" dirty="0"/>
          </a:p>
        </p:txBody>
      </p:sp>
      <p:sp>
        <p:nvSpPr>
          <p:cNvPr id="3" name="Tartalom helye 2">
            <a:extLst>
              <a:ext uri="{FF2B5EF4-FFF2-40B4-BE49-F238E27FC236}">
                <a16:creationId xmlns:a16="http://schemas.microsoft.com/office/drawing/2014/main" id="{F80C3102-8CF3-4F91-BE3D-DCBE75758211}"/>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A személyazonosság igazoló ellenőrzése során ellenőrizni kell a meghatalmazott esetében a meghatalmazás érvényességét, a rendelkezésre jogosult rendelkezési jogosultságát, továbbá a képviselő képviseleti jogosultságát is.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Amennyiben valamelyik adat az elfogadott okmányban nem szerepel, vagy az ügyfél lakcímkártyával nem rendelkezik, akkor ezt dokumentálni kell.</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373784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5286763-CB02-41B3-A681-B355B428799B}"/>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SZEMÉLYAZONOSSÁG IGAZOLÓ ELLENŐRZÉSE JOGI SZEMÉLY VAGY JOGI SZEMÉLYISÉGGEL NEM RENDELKEZŐ SZERVEZET</a:t>
            </a:r>
            <a:r>
              <a:rPr lang="hu-HU" sz="1800" dirty="0">
                <a:effectLst/>
                <a:latin typeface="Calibri" panose="020F0502020204030204" pitchFamily="34" charset="0"/>
                <a:ea typeface="SimSun" panose="02010600030101010101" pitchFamily="2" charset="-122"/>
              </a:rPr>
              <a:t> </a:t>
            </a:r>
            <a:r>
              <a:rPr lang="hu-HU" sz="1800" b="1" dirty="0">
                <a:effectLst/>
                <a:latin typeface="Calibri" panose="020F0502020204030204" pitchFamily="34" charset="0"/>
                <a:ea typeface="SimSun" panose="02010600030101010101" pitchFamily="2" charset="-122"/>
              </a:rPr>
              <a:t>ESETÉN</a:t>
            </a:r>
            <a:endParaRPr lang="hu-HU" dirty="0"/>
          </a:p>
        </p:txBody>
      </p:sp>
      <p:sp>
        <p:nvSpPr>
          <p:cNvPr id="3" name="Tartalom helye 2">
            <a:extLst>
              <a:ext uri="{FF2B5EF4-FFF2-40B4-BE49-F238E27FC236}">
                <a16:creationId xmlns:a16="http://schemas.microsoft.com/office/drawing/2014/main" id="{227E5D88-50E9-4ACC-ACB2-BC3AE7806C56}"/>
              </a:ext>
            </a:extLst>
          </p:cNvPr>
          <p:cNvSpPr>
            <a:spLocks noGrp="1"/>
          </p:cNvSpPr>
          <p:nvPr>
            <p:ph idx="1"/>
          </p:nvPr>
        </p:nvSpPr>
        <p:spPr/>
        <p:txBody>
          <a:bodyPr>
            <a:normAutofit fontScale="85000" lnSpcReduction="20000"/>
          </a:bodyPr>
          <a:lstStyle/>
          <a:p>
            <a:pPr marL="0" indent="0" algn="just">
              <a:buNone/>
              <a:tabLst>
                <a:tab pos="457200" algn="l"/>
              </a:tabLst>
            </a:pPr>
            <a:r>
              <a:rPr lang="hu-HU" sz="1800" b="1"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lnSpc>
                <a:spcPts val="1200"/>
              </a:lnSpc>
              <a:spcAft>
                <a:spcPts val="600"/>
              </a:spcAft>
              <a:buNone/>
            </a:pPr>
            <a:r>
              <a:rPr lang="hu-HU" sz="1800" dirty="0">
                <a:effectLst/>
                <a:latin typeface="Calibri" panose="020F0502020204030204" pitchFamily="34" charset="0"/>
                <a:ea typeface="SimSun" panose="02010600030101010101" pitchFamily="2" charset="-122"/>
                <a:cs typeface="Times New Roman" panose="02020603050405020304" pitchFamily="18" charset="0"/>
              </a:rPr>
              <a:t>Az alábbi, 30 napnál nem régebbi okiratok bemutatása követelhető meg:</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spcAft>
                <a:spcPts val="600"/>
              </a:spcAft>
              <a:buNone/>
            </a:pPr>
            <a:r>
              <a:rPr lang="hu-HU" sz="1800" b="1" dirty="0">
                <a:effectLst/>
                <a:latin typeface="Calibri" panose="020F0502020204030204" pitchFamily="34" charset="0"/>
                <a:ea typeface="Times New Roman" panose="02020603050405020304" pitchFamily="18" charset="0"/>
              </a:rPr>
              <a:t>A jogi személy, jogi személyiséggel nem rendelkező szervezet nevében vagy megbízása alapján eljárni jogosult személy fent megjelölt okiratának bemutatásán túl az azt igazoló - harminc napnál nem régebbi - okirat, hogy</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a:t>
            </a:r>
            <a:r>
              <a:rPr lang="hu-HU" sz="1800" dirty="0">
                <a:effectLst/>
                <a:latin typeface="Calibri" panose="020F0502020204030204" pitchFamily="34" charset="0"/>
                <a:ea typeface="SimSun" panose="02010600030101010101" pitchFamily="2" charset="-122"/>
              </a:rPr>
              <a:t>a céget a cégbíróság nyilvántartásba vette, vagy a </a:t>
            </a:r>
            <a:r>
              <a:rPr lang="hu-HU" sz="1800" dirty="0">
                <a:effectLst/>
                <a:latin typeface="Calibri" panose="020F0502020204030204" pitchFamily="34" charset="0"/>
                <a:ea typeface="Times New Roman" panose="02020603050405020304" pitchFamily="18" charset="0"/>
              </a:rPr>
              <a:t>céget a </a:t>
            </a:r>
            <a:r>
              <a:rPr lang="hu-HU" sz="1800" dirty="0">
                <a:effectLst/>
                <a:latin typeface="Calibri" panose="020F0502020204030204" pitchFamily="34" charset="0"/>
                <a:ea typeface="SimSun" panose="02010600030101010101" pitchFamily="2" charset="-122"/>
              </a:rPr>
              <a:t>bejegyzési kérelmét benyújtotta</a:t>
            </a:r>
            <a:r>
              <a:rPr lang="hu-HU" sz="1800" dirty="0">
                <a:effectLst/>
                <a:latin typeface="Calibri" panose="020F0502020204030204" pitchFamily="34" charset="0"/>
                <a:ea typeface="Times New Roman" panose="02020603050405020304" pitchFamily="18" charset="0"/>
              </a:rPr>
              <a:t>, </a:t>
            </a:r>
            <a:r>
              <a:rPr lang="hu-HU" sz="1800" dirty="0">
                <a:effectLst/>
                <a:latin typeface="Calibri" panose="020F0502020204030204" pitchFamily="34" charset="0"/>
                <a:ea typeface="SimSun" panose="02010600030101010101" pitchFamily="2" charset="-122"/>
              </a:rPr>
              <a:t>egyéni vállalkozó esetében</a:t>
            </a:r>
            <a:r>
              <a:rPr lang="hu-HU" sz="1800" dirty="0">
                <a:effectLst/>
                <a:latin typeface="Calibri" panose="020F0502020204030204" pitchFamily="34" charset="0"/>
                <a:ea typeface="Times New Roman" panose="02020603050405020304" pitchFamily="18" charset="0"/>
              </a:rPr>
              <a:t> azt, hogy</a:t>
            </a:r>
            <a:r>
              <a:rPr lang="hu-HU" sz="1800" dirty="0">
                <a:effectLst/>
                <a:latin typeface="Calibri" panose="020F0502020204030204" pitchFamily="34" charset="0"/>
                <a:ea typeface="SimSun" panose="02010600030101010101" pitchFamily="2" charset="-122"/>
              </a:rPr>
              <a:t> az egyéni vállalkozói tevékenység megkezdésének bejelentése megtörtént vagy az egyéni vállalkozó nyilvántartásba vételre került</a:t>
            </a:r>
            <a:r>
              <a:rPr lang="hu-HU" sz="1800" dirty="0">
                <a:effectLst/>
                <a:latin typeface="Calibri" panose="020F0502020204030204" pitchFamily="34" charset="0"/>
                <a:ea typeface="Times New Roman" panose="02020603050405020304" pitchFamily="18" charset="0"/>
              </a:rPr>
              <a:t>,</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a fentiekhez nem tartozó </a:t>
            </a:r>
            <a:r>
              <a:rPr lang="hu-HU" sz="1800" dirty="0">
                <a:effectLst/>
                <a:latin typeface="Calibri" panose="020F0502020204030204" pitchFamily="34" charset="0"/>
                <a:ea typeface="SimSun" panose="02010600030101010101" pitchFamily="2" charset="-122"/>
              </a:rPr>
              <a:t>belföldi jogi személy esetén</a:t>
            </a:r>
            <a:r>
              <a:rPr lang="hu-HU" sz="1800" dirty="0">
                <a:effectLst/>
                <a:latin typeface="Calibri" panose="020F0502020204030204" pitchFamily="34" charset="0"/>
                <a:ea typeface="Times New Roman" panose="02020603050405020304" pitchFamily="18" charset="0"/>
              </a:rPr>
              <a:t>,</a:t>
            </a:r>
            <a:r>
              <a:rPr lang="hu-HU" sz="1800" dirty="0">
                <a:effectLst/>
                <a:latin typeface="Calibri" panose="020F0502020204030204" pitchFamily="34" charset="0"/>
                <a:ea typeface="SimSun" panose="02010600030101010101" pitchFamily="2" charset="-122"/>
              </a:rPr>
              <a:t> ha annak létrejöttéhez hatósági vagy bírósági nyilvántartásba vétel szükséges, a nyilvántartásba vétel megtörtént</a:t>
            </a:r>
            <a:r>
              <a:rPr lang="hu-HU" sz="1800" dirty="0">
                <a:effectLst/>
                <a:latin typeface="Calibri" panose="020F0502020204030204" pitchFamily="34" charset="0"/>
                <a:ea typeface="Times New Roman" panose="02020603050405020304" pitchFamily="18" charset="0"/>
              </a:rPr>
              <a:t>,</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a:t>
            </a:r>
            <a:r>
              <a:rPr lang="hu-HU" sz="1800" dirty="0">
                <a:effectLst/>
                <a:latin typeface="Calibri" panose="020F0502020204030204" pitchFamily="34" charset="0"/>
                <a:ea typeface="SimSun" panose="02010600030101010101" pitchFamily="2" charset="-122"/>
              </a:rPr>
              <a:t>külföldi jogi személy vagy jogi személyiséggel nem rendelkező szervezet esetén a saját országának joga szerinti bejegyzése vagy nyilvántartásba vétele megtörtént</a:t>
            </a:r>
            <a:r>
              <a:rPr lang="hu-HU" sz="1800" dirty="0">
                <a:effectLst/>
                <a:latin typeface="Calibri" panose="020F0502020204030204" pitchFamily="34" charset="0"/>
                <a:ea typeface="Times New Roman" panose="02020603050405020304" pitchFamily="18" charset="0"/>
              </a:rPr>
              <a:t>.</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Cégbejegyzési</a:t>
            </a:r>
            <a:r>
              <a:rPr lang="hu-HU" sz="1800" dirty="0">
                <a:effectLst/>
                <a:latin typeface="Calibri" panose="020F0502020204030204" pitchFamily="34" charset="0"/>
                <a:ea typeface="SimSun" panose="02010600030101010101" pitchFamily="2" charset="-122"/>
              </a:rPr>
              <a:t>, hatósági vagy bírósági nyilvántartásba vétel iránti kérelem</a:t>
            </a:r>
            <a:r>
              <a:rPr lang="hu-HU" sz="1800" dirty="0">
                <a:effectLst/>
                <a:latin typeface="Calibri" panose="020F0502020204030204" pitchFamily="34" charset="0"/>
                <a:ea typeface="Times New Roman" panose="02020603050405020304" pitchFamily="18" charset="0"/>
              </a:rPr>
              <a:t> esetén</a:t>
            </a:r>
            <a:r>
              <a:rPr lang="hu-HU" sz="1800" dirty="0">
                <a:effectLst/>
                <a:latin typeface="Calibri" panose="020F0502020204030204" pitchFamily="34" charset="0"/>
                <a:ea typeface="SimSun" panose="02010600030101010101" pitchFamily="2" charset="-122"/>
              </a:rPr>
              <a:t> cégbírósághoz, hatósághoz vagy bírósághoz történő benyújtását megelőzően a jogi személy vagy jogi személyiséggel nem rendelkező szervezet </a:t>
            </a:r>
            <a:r>
              <a:rPr lang="hu-HU" sz="1800" dirty="0">
                <a:effectLst/>
                <a:latin typeface="Calibri" panose="020F0502020204030204" pitchFamily="34" charset="0"/>
                <a:ea typeface="Times New Roman" panose="02020603050405020304" pitchFamily="18" charset="0"/>
              </a:rPr>
              <a:t>létesítő okirata. </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Ebben az esetben a jogi személy vagy jogi személyiséggel nem rendelkező szervezet köteles a cégbejegyzés, hatósági vagy bírósági nyilvántartásba vétel megtörténtét követő harminc napon belül okirattal igazolni annak megtörténtét, és a Szolgáltató köteles rögzíteni a cégjegyzékszámot vagy egyéb nyilvántartási számot.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632346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73A4F9F-60F1-4DED-950F-96A9123651D8}"/>
              </a:ext>
            </a:extLst>
          </p:cNvPr>
          <p:cNvSpPr>
            <a:spLocks noGrp="1"/>
          </p:cNvSpPr>
          <p:nvPr>
            <p:ph type="title"/>
          </p:nvPr>
        </p:nvSpPr>
        <p:spPr>
          <a:xfrm>
            <a:off x="692921" y="500062"/>
            <a:ext cx="10515600" cy="1325563"/>
          </a:xfrm>
        </p:spPr>
        <p:txBody>
          <a:bodyPr>
            <a:normAutofit fontScale="90000"/>
          </a:bodyPr>
          <a:lstStyle/>
          <a:p>
            <a:r>
              <a:rPr lang="hu-HU" sz="2700" b="1" dirty="0">
                <a:effectLst/>
                <a:latin typeface="Calibri" panose="020F0502020204030204" pitchFamily="34" charset="0"/>
                <a:ea typeface="SimSun" panose="02010600030101010101" pitchFamily="2" charset="-122"/>
                <a:cs typeface="Times New Roman" panose="02020603050405020304" pitchFamily="18" charset="0"/>
              </a:rPr>
              <a:t>JOGI SZEMÉLY VAGY JOGI SZEMÉLYISÉGGEL NEM RENDELKEZŐ SZERVEZET </a:t>
            </a:r>
            <a:br>
              <a:rPr lang="hu-HU" sz="4400" dirty="0">
                <a:effectLst/>
                <a:latin typeface="Arial" panose="020B0604020202020204" pitchFamily="34" charset="0"/>
                <a:ea typeface="SimSun" panose="02010600030101010101" pitchFamily="2" charset="-122"/>
                <a:cs typeface="Times New Roman" panose="02020603050405020304" pitchFamily="18" charset="0"/>
              </a:rPr>
            </a:br>
            <a:endParaRPr lang="hu-HU" dirty="0"/>
          </a:p>
        </p:txBody>
      </p:sp>
      <p:sp>
        <p:nvSpPr>
          <p:cNvPr id="3" name="Tartalom helye 2">
            <a:extLst>
              <a:ext uri="{FF2B5EF4-FFF2-40B4-BE49-F238E27FC236}">
                <a16:creationId xmlns:a16="http://schemas.microsoft.com/office/drawing/2014/main" id="{53DB1BB7-7097-45D0-A153-7C0BECB7DDC3}"/>
              </a:ext>
            </a:extLst>
          </p:cNvPr>
          <p:cNvSpPr>
            <a:spLocks noGrp="1"/>
          </p:cNvSpPr>
          <p:nvPr>
            <p:ph idx="1"/>
          </p:nvPr>
        </p:nvSpPr>
        <p:spPr/>
        <p:txBody>
          <a:bodyPr/>
          <a:lstStyle/>
          <a:p>
            <a:pPr marL="0" indent="0" algn="just">
              <a:lnSpc>
                <a:spcPct val="100000"/>
              </a:lnSpc>
              <a:spcAft>
                <a:spcPts val="600"/>
              </a:spcAft>
              <a:buNone/>
            </a:pPr>
            <a:endParaRPr lang="hu-HU" sz="1800" b="1" dirty="0">
              <a:effectLst/>
              <a:ea typeface="SimSun" panose="02010600030101010101" pitchFamily="2" charset="-122"/>
              <a:cs typeface="Times New Roman" panose="02020603050405020304" pitchFamily="18" charset="0"/>
            </a:endParaRPr>
          </a:p>
          <a:p>
            <a:pPr marL="0" indent="0" algn="just">
              <a:lnSpc>
                <a:spcPct val="100000"/>
              </a:lnSpc>
              <a:spcAft>
                <a:spcPts val="600"/>
              </a:spcAft>
              <a:buNone/>
            </a:pPr>
            <a:r>
              <a:rPr lang="hu-HU" sz="1800" b="1" dirty="0">
                <a:effectLst/>
                <a:ea typeface="SimSun" panose="02010600030101010101" pitchFamily="2" charset="-122"/>
                <a:cs typeface="Times New Roman" panose="02020603050405020304" pitchFamily="18" charset="0"/>
              </a:rPr>
              <a:t>Jogi személy vagy jogi személyiséggel nem rendelkező szervezet</a:t>
            </a:r>
            <a:r>
              <a:rPr lang="hu-HU" sz="1800" dirty="0">
                <a:effectLst/>
                <a:ea typeface="SimSun" panose="02010600030101010101" pitchFamily="2" charset="-122"/>
                <a:cs typeface="Times New Roman" panose="02020603050405020304" pitchFamily="18" charset="0"/>
              </a:rPr>
              <a:t> köteles a cégbejegyzés, hatósági vagy bírósági nyilvántartásba vétel megtörténtét követő </a:t>
            </a:r>
            <a:r>
              <a:rPr lang="hu-HU" sz="1800" b="1" dirty="0">
                <a:effectLst/>
                <a:ea typeface="SimSun" panose="02010600030101010101" pitchFamily="2" charset="-122"/>
                <a:cs typeface="Times New Roman" panose="02020603050405020304" pitchFamily="18" charset="0"/>
              </a:rPr>
              <a:t>30 napon belül okirattal igazolni</a:t>
            </a:r>
            <a:r>
              <a:rPr lang="hu-HU" sz="1800" dirty="0">
                <a:effectLst/>
                <a:ea typeface="SimSun" panose="02010600030101010101" pitchFamily="2" charset="-122"/>
                <a:cs typeface="Times New Roman" panose="02020603050405020304" pitchFamily="18" charset="0"/>
              </a:rPr>
              <a:t>, hogy a cégbejegyzés vagy nyilvántartásba vétel megtörtént, és a Szolgáltató köteles a cégjegyzékszámot vagy egyéb nyilvántartási számot rögzíteni. </a:t>
            </a:r>
          </a:p>
          <a:p>
            <a:pPr marL="0" indent="0" algn="just">
              <a:lnSpc>
                <a:spcPct val="100000"/>
              </a:lnSpc>
              <a:spcAft>
                <a:spcPts val="600"/>
              </a:spcAft>
              <a:buNone/>
            </a:pPr>
            <a:endParaRPr lang="hu-HU" sz="1800" dirty="0">
              <a:effectLst/>
              <a:ea typeface="SimSun" panose="02010600030101010101" pitchFamily="2" charset="-122"/>
              <a:cs typeface="Times New Roman" panose="02020603050405020304" pitchFamily="18" charset="0"/>
            </a:endParaRPr>
          </a:p>
          <a:p>
            <a:pPr marL="0" indent="0" algn="just">
              <a:lnSpc>
                <a:spcPct val="100000"/>
              </a:lnSpc>
              <a:buNone/>
            </a:pPr>
            <a:r>
              <a:rPr lang="hu-HU" sz="1800" dirty="0">
                <a:effectLst/>
                <a:ea typeface="SimSun" panose="02010600030101010101" pitchFamily="2" charset="-122"/>
              </a:rPr>
              <a:t>A jogi személy, illetőleg a jogi személyiséggel nem rendelkező más szervezet átvilágítását követően a Szolgáltató elvégezi a jogi személy vagy jogi személyiséggel nem rendelkező szervezet </a:t>
            </a:r>
            <a:r>
              <a:rPr lang="hu-HU" sz="1800" b="1" dirty="0">
                <a:effectLst/>
                <a:ea typeface="SimSun" panose="02010600030101010101" pitchFamily="2" charset="-122"/>
              </a:rPr>
              <a:t>nevében vagy megbízása alapján eljáró személy átvilágítását is. </a:t>
            </a:r>
            <a:r>
              <a:rPr lang="hu-HU" sz="1800" dirty="0">
                <a:effectLst/>
                <a:ea typeface="SimSun" panose="02010600030101010101" pitchFamily="2" charset="-122"/>
              </a:rPr>
              <a:t>(Lásd természetes személyekre irányadó szabályok)</a:t>
            </a:r>
          </a:p>
          <a:p>
            <a:pPr marL="0" indent="0">
              <a:buNone/>
            </a:pPr>
            <a:endParaRPr lang="hu-HU" dirty="0"/>
          </a:p>
        </p:txBody>
      </p:sp>
    </p:spTree>
    <p:extLst>
      <p:ext uri="{BB962C8B-B14F-4D97-AF65-F5344CB8AC3E}">
        <p14:creationId xmlns:p14="http://schemas.microsoft.com/office/powerpoint/2010/main" val="3777288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8EE7F0-2311-4E08-BD9F-98DAD835B566}"/>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TÉNYLEGES TULAJDONOSRA VONATKOZÓ LEGFONTOSABB TUDNIVALÓK</a:t>
            </a:r>
            <a:endParaRPr lang="hu-HU" dirty="0"/>
          </a:p>
        </p:txBody>
      </p:sp>
      <p:sp>
        <p:nvSpPr>
          <p:cNvPr id="3" name="Tartalom helye 2">
            <a:extLst>
              <a:ext uri="{FF2B5EF4-FFF2-40B4-BE49-F238E27FC236}">
                <a16:creationId xmlns:a16="http://schemas.microsoft.com/office/drawing/2014/main" id="{E6D2B8E6-5679-4183-8C53-B6594D0E898D}"/>
              </a:ext>
            </a:extLst>
          </p:cNvPr>
          <p:cNvSpPr>
            <a:spLocks noGrp="1"/>
          </p:cNvSpPr>
          <p:nvPr>
            <p:ph idx="1"/>
          </p:nvPr>
        </p:nvSpPr>
        <p:spPr/>
        <p:txBody>
          <a:bodyPr>
            <a:normAutofit fontScale="92500" lnSpcReduction="20000"/>
          </a:bodyPr>
          <a:lstStyle/>
          <a:p>
            <a:pPr marL="0" indent="0" algn="just">
              <a:buNone/>
            </a:pPr>
            <a:r>
              <a:rPr lang="hu-HU" sz="1700" b="1" dirty="0">
                <a:effectLst/>
                <a:ea typeface="SimSun" panose="02010600030101010101" pitchFamily="2" charset="-122"/>
              </a:rPr>
              <a:t>Tényleges tulajdonos:</a:t>
            </a:r>
            <a:endParaRPr lang="hu-HU" sz="1700" dirty="0">
              <a:effectLst/>
              <a:ea typeface="SimSun" panose="02010600030101010101" pitchFamily="2" charset="-122"/>
            </a:endParaRPr>
          </a:p>
          <a:p>
            <a:pPr marL="0" indent="0" algn="just">
              <a:buNone/>
            </a:pPr>
            <a:r>
              <a:rPr lang="hu-HU" sz="1700" b="1" dirty="0">
                <a:effectLst/>
                <a:ea typeface="SimSun" panose="02010600030101010101" pitchFamily="2" charset="-122"/>
              </a:rPr>
              <a:t>1.</a:t>
            </a:r>
            <a:endParaRPr lang="hu-HU" sz="1700" dirty="0">
              <a:effectLst/>
              <a:ea typeface="SimSun" panose="02010600030101010101" pitchFamily="2" charset="-122"/>
            </a:endParaRPr>
          </a:p>
          <a:p>
            <a:pPr marL="0" indent="0" algn="just">
              <a:buNone/>
            </a:pPr>
            <a:r>
              <a:rPr lang="hu-HU" sz="1700" b="1" dirty="0">
                <a:effectLst/>
                <a:ea typeface="SimSun" panose="02010600030101010101" pitchFamily="2" charset="-122"/>
              </a:rPr>
              <a:t>Az a természetes személy, akinek megbízásából valamely ügyleti megbízást végrehajtanak, vagy aki egyéb módon tényleges irányítást, ellenőrzést gyakorol a természetes személy ügyfél tevékenysége felett.</a:t>
            </a:r>
            <a:endParaRPr lang="hu-HU" sz="1700" dirty="0">
              <a:effectLst/>
              <a:ea typeface="SimSun" panose="02010600030101010101" pitchFamily="2" charset="-122"/>
            </a:endParaRPr>
          </a:p>
          <a:p>
            <a:pPr marL="0" indent="0" algn="just">
              <a:buNone/>
            </a:pPr>
            <a:endParaRPr lang="hu-HU" sz="1700" dirty="0">
              <a:effectLst/>
              <a:ea typeface="SimSun" panose="02010600030101010101" pitchFamily="2" charset="-122"/>
            </a:endParaRPr>
          </a:p>
          <a:p>
            <a:pPr marL="0" indent="0" algn="just">
              <a:buNone/>
            </a:pPr>
            <a:r>
              <a:rPr lang="hu-HU" sz="1700" b="1" dirty="0">
                <a:effectLst/>
                <a:ea typeface="SimSun" panose="02010600030101010101" pitchFamily="2" charset="-122"/>
              </a:rPr>
              <a:t>2.</a:t>
            </a:r>
            <a:endParaRPr lang="hu-HU" sz="1700" dirty="0">
              <a:effectLst/>
              <a:ea typeface="SimSun" panose="02010600030101010101" pitchFamily="2" charset="-122"/>
            </a:endParaRPr>
          </a:p>
          <a:p>
            <a:pPr marL="0" indent="0" algn="just">
              <a:buNone/>
            </a:pPr>
            <a:r>
              <a:rPr lang="hu-HU" sz="1700" dirty="0">
                <a:effectLst/>
                <a:ea typeface="SimSun" panose="02010600030101010101" pitchFamily="2" charset="-122"/>
              </a:rPr>
              <a:t>Tényleges tulajdonos az a</a:t>
            </a:r>
            <a:r>
              <a:rPr lang="hu-HU" sz="1700" b="1" dirty="0">
                <a:effectLst/>
                <a:ea typeface="SimSun" panose="02010600030101010101" pitchFamily="2" charset="-122"/>
              </a:rPr>
              <a:t> természetes személy, aki jogi személyben vagy jogi személyiséggel nem rendelkező szervezetben közvetlenül vagy </a:t>
            </a:r>
            <a:r>
              <a:rPr lang="hu-HU" sz="1700" dirty="0">
                <a:effectLst/>
                <a:ea typeface="SimSun" panose="02010600030101010101" pitchFamily="2" charset="-122"/>
              </a:rPr>
              <a:t>– a Polgári Törvénykönyvről szóló 2013. évi V. törvény (a továbbiakban: Ptk.) 8:2. § (4) bekezdésében meghatározott módon –</a:t>
            </a:r>
            <a:r>
              <a:rPr lang="hu-HU" sz="1700" b="1" dirty="0">
                <a:effectLst/>
                <a:ea typeface="SimSun" panose="02010600030101010101" pitchFamily="2" charset="-122"/>
              </a:rPr>
              <a:t> közvetve</a:t>
            </a:r>
            <a:r>
              <a:rPr lang="hu-HU" sz="1700" dirty="0">
                <a:effectLst/>
                <a:ea typeface="SimSun" panose="02010600030101010101" pitchFamily="2" charset="-122"/>
              </a:rPr>
              <a:t> </a:t>
            </a:r>
            <a:r>
              <a:rPr lang="hu-HU" sz="1700" b="1" dirty="0">
                <a:effectLst/>
                <a:ea typeface="SimSun" panose="02010600030101010101" pitchFamily="2" charset="-122"/>
              </a:rPr>
              <a:t> a szavazati jogok vagy a tulajdoni hányad legalább huszonöt százalékával rendelkezik</a:t>
            </a:r>
            <a:r>
              <a:rPr lang="hu-HU" sz="1700" dirty="0">
                <a:effectLst/>
                <a:ea typeface="SimSun" panose="02010600030101010101" pitchFamily="2" charset="-122"/>
              </a:rPr>
              <a:t>, ha a jogi személy vagy jogi személyiséggel nem rendelkező szervezet nem a szabályozott piacon jegyzett társaság, amelyre a közösségi jogi szabályozással vagy azzal egyenértékű nemzetközi előírásokkal összhangban lévő közzétételi követelmények vonatkoznak</a:t>
            </a:r>
            <a:r>
              <a:rPr lang="hu-HU" sz="1700" b="1" dirty="0">
                <a:effectLst/>
                <a:ea typeface="SimSun" panose="02010600030101010101" pitchFamily="2" charset="-122"/>
              </a:rPr>
              <a:t>.</a:t>
            </a:r>
          </a:p>
          <a:p>
            <a:pPr marL="0" indent="0" algn="just">
              <a:buNone/>
            </a:pPr>
            <a:r>
              <a:rPr lang="hu-HU" sz="1700" b="1" dirty="0">
                <a:effectLst/>
                <a:ea typeface="SimSun" panose="02010600030101010101" pitchFamily="2" charset="-122"/>
              </a:rPr>
              <a:t>A Ptk. 8:2. § (4) bekezdése alapján közvetett befolyással rendelkezik a jogi személyben az, aki a jogi személyben szavazati joggal rendelkező más jogi személyben (köztes jogi személy) befolyással bír. A közvetett befolyás mértéke a köztes jogi személy befolyásának olyan hányada, amilyen mértékű befolyással a befolyással rendelkező a köztes jogi személyben rendelkezik. Ha a befolyással rendelkező a szavazatok felét meghaladó mértékű befolyással rendelkezik a köztes jogi személyben, akkor a köztes jogi személynek a jogi személyben fennálló befolyását teljes egészében a befolyással rendelkező közvetett befolyásaként kell figyelembe venni.</a:t>
            </a:r>
            <a:endParaRPr lang="hu-HU" sz="1700" dirty="0">
              <a:effectLst/>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665277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17CA97E-B9A4-4952-8A18-F43081C4FE7B}"/>
              </a:ext>
            </a:extLst>
          </p:cNvPr>
          <p:cNvSpPr>
            <a:spLocks noGrp="1"/>
          </p:cNvSpPr>
          <p:nvPr>
            <p:ph type="title"/>
          </p:nvPr>
        </p:nvSpPr>
        <p:spPr/>
        <p:txBody>
          <a:bodyPr>
            <a:normAutofit/>
          </a:bodyPr>
          <a:lstStyle/>
          <a:p>
            <a:r>
              <a:rPr lang="hu-HU" sz="1800" b="1" dirty="0">
                <a:effectLst/>
                <a:latin typeface="Calibri" panose="020F0502020204030204" pitchFamily="34" charset="0"/>
                <a:ea typeface="SimSun" panose="02010600030101010101" pitchFamily="2" charset="-122"/>
              </a:rPr>
              <a:t>A TÉNYLEGES TULAJDONOSRA VONATKOZÓ LEGFONTOSABB TUDNIVALÓK</a:t>
            </a:r>
            <a:endParaRPr lang="hu-HU" sz="1800" dirty="0"/>
          </a:p>
        </p:txBody>
      </p:sp>
      <p:sp>
        <p:nvSpPr>
          <p:cNvPr id="3" name="Tartalom helye 2">
            <a:extLst>
              <a:ext uri="{FF2B5EF4-FFF2-40B4-BE49-F238E27FC236}">
                <a16:creationId xmlns:a16="http://schemas.microsoft.com/office/drawing/2014/main" id="{4B82063E-497A-49CE-A1E1-7B7136A5AE5D}"/>
              </a:ext>
            </a:extLst>
          </p:cNvPr>
          <p:cNvSpPr>
            <a:spLocks noGrp="1"/>
          </p:cNvSpPr>
          <p:nvPr>
            <p:ph idx="1"/>
          </p:nvPr>
        </p:nvSpPr>
        <p:spPr/>
        <p:txBody>
          <a:bodyPr>
            <a:normAutofit fontScale="92500"/>
          </a:bodyPr>
          <a:lstStyle/>
          <a:p>
            <a:pPr marL="0" indent="0" algn="just">
              <a:buNone/>
            </a:pPr>
            <a:r>
              <a:rPr lang="hu-HU" sz="1800" b="1" dirty="0">
                <a:effectLst/>
                <a:latin typeface="Calibri" panose="020F0502020204030204" pitchFamily="34" charset="0"/>
                <a:ea typeface="SimSun" panose="02010600030101010101" pitchFamily="2" charset="-122"/>
              </a:rPr>
              <a:t>3.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Tényleges tulajdonos az a természetes személy, aki jogi személyben vagy jogi személyiséggel nem rendelkező szervezetben </a:t>
            </a:r>
            <a:r>
              <a:rPr lang="hu-HU" sz="1800" dirty="0">
                <a:effectLst/>
                <a:latin typeface="Calibri" panose="020F0502020204030204" pitchFamily="34" charset="0"/>
                <a:ea typeface="SimSun" panose="02010600030101010101" pitchFamily="2" charset="-122"/>
              </a:rPr>
              <a:t>– a Ptk. 8:2. § (2) bekezdésében meghatározott –</a:t>
            </a:r>
            <a:r>
              <a:rPr lang="hu-HU" sz="1800" b="1" dirty="0">
                <a:effectLst/>
                <a:latin typeface="Calibri" panose="020F0502020204030204" pitchFamily="34" charset="0"/>
                <a:ea typeface="SimSun" panose="02010600030101010101" pitchFamily="2" charset="-122"/>
              </a:rPr>
              <a:t> meghatározó befolyással </a:t>
            </a:r>
            <a:r>
              <a:rPr lang="hu-HU" sz="1800" dirty="0">
                <a:effectLst/>
                <a:latin typeface="Calibri" panose="020F0502020204030204" pitchFamily="34" charset="0"/>
                <a:ea typeface="SimSun" panose="02010600030101010101" pitchFamily="2" charset="-122"/>
              </a:rPr>
              <a:t> </a:t>
            </a:r>
            <a:r>
              <a:rPr lang="hu-HU" sz="1800" b="1" dirty="0">
                <a:effectLst/>
                <a:latin typeface="Calibri" panose="020F0502020204030204" pitchFamily="34" charset="0"/>
                <a:ea typeface="SimSun" panose="02010600030101010101" pitchFamily="2" charset="-122"/>
              </a:rPr>
              <a:t>rendelkezik</a:t>
            </a:r>
            <a:r>
              <a:rPr lang="hu-HU" sz="1800" dirty="0">
                <a:effectLst/>
                <a:latin typeface="Calibri" panose="020F0502020204030204" pitchFamily="34" charset="0"/>
                <a:ea typeface="SimSun" panose="02010600030101010101" pitchFamily="2" charset="-122"/>
              </a:rPr>
              <a:t>, </a:t>
            </a:r>
            <a:r>
              <a:rPr lang="hu-HU" sz="1800" dirty="0">
                <a:latin typeface="Times New Roman" panose="02020603050405020304" pitchFamily="18" charset="0"/>
                <a:ea typeface="SimSun" panose="02010600030101010101" pitchFamily="2" charset="-122"/>
              </a:rPr>
              <a:t>jogosult e jogi személy vezető tisztségviselői vagy felügyelőbizottsága tagjai többségének megválasztására, illetve visszahívására; vagy a jogi személy más tagjai, illetve részvényesei a befolyással rendelkezővel kötött megállapodás alapján a befolyással rendelkezővel azonos tartalommal szavaznak, vagy a befolyással rendelkezőn keresztül gyakorolják szavazati jogukat, feltéve, hogy együtt a szavazatok több mint felével rendelkeznek.</a:t>
            </a: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4.</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Alapítványok esetében tényleges tulajdonos az a természetes személy, aki az alapítvány vagyona legalább huszonöt százalékának a kedvezményezettje, ha a leendő kedvezményezetteket már meghatározták, továbbá akinek érdekében az alapítványt létrehozták, illetve működtetik, ha a kedvezményezetteket még nem határozták meg, vagy aki tagja az alapítvány kezelő szervének, vagy meghatározó befolyást gyakorol az alapítvány vagyonának legalább huszonöt százaléka felett, illetve az alapítvány képviseletében eljár. A kuratórium az alapítvány ügyvezető szerve és az alapítvány vagyonát, pénzügyeit illetően a kuratórium egészének van döntési jogosítványa, ezért a kuratórium valamennyi tagját tényleges tulajdonosként kell kezelni.</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664126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C68EF36-0BDD-4A8D-A4BA-E3F5B7114ACB}"/>
              </a:ext>
            </a:extLst>
          </p:cNvPr>
          <p:cNvSpPr>
            <a:spLocks noGrp="1"/>
          </p:cNvSpPr>
          <p:nvPr>
            <p:ph type="title"/>
          </p:nvPr>
        </p:nvSpPr>
        <p:spPr/>
        <p:txBody>
          <a:bodyPr>
            <a:normAutofit/>
          </a:bodyPr>
          <a:lstStyle/>
          <a:p>
            <a:r>
              <a:rPr lang="hu-HU" sz="1800" b="1" dirty="0">
                <a:effectLst/>
                <a:latin typeface="Calibri" panose="020F0502020204030204" pitchFamily="34" charset="0"/>
                <a:ea typeface="SimSun" panose="02010600030101010101" pitchFamily="2" charset="-122"/>
              </a:rPr>
              <a:t>A TÉNYLEGES TULAJDONOSRA VONATKOZÓ LEGFONTOSABB TUDNIVALÓK</a:t>
            </a:r>
            <a:endParaRPr lang="hu-HU" sz="1800" dirty="0"/>
          </a:p>
        </p:txBody>
      </p:sp>
      <p:sp>
        <p:nvSpPr>
          <p:cNvPr id="3" name="Tartalom helye 2">
            <a:extLst>
              <a:ext uri="{FF2B5EF4-FFF2-40B4-BE49-F238E27FC236}">
                <a16:creationId xmlns:a16="http://schemas.microsoft.com/office/drawing/2014/main" id="{773099E9-DB29-4A6B-AF2D-7A2F7E8B1C25}"/>
              </a:ext>
            </a:extLst>
          </p:cNvPr>
          <p:cNvSpPr>
            <a:spLocks noGrp="1"/>
          </p:cNvSpPr>
          <p:nvPr>
            <p:ph idx="1"/>
          </p:nvPr>
        </p:nvSpPr>
        <p:spPr/>
        <p:txBody>
          <a:bodyPr>
            <a:normAutofit fontScale="85000" lnSpcReduction="10000"/>
          </a:bodyPr>
          <a:lstStyle/>
          <a:p>
            <a:pPr marL="0" indent="0" algn="just">
              <a:buNone/>
            </a:pPr>
            <a:r>
              <a:rPr lang="hu-HU" sz="1800" b="1" dirty="0">
                <a:effectLst/>
                <a:latin typeface="Calibri" panose="020F0502020204030204" pitchFamily="34" charset="0"/>
                <a:ea typeface="SimSun" panose="02010600030101010101" pitchFamily="2" charset="-122"/>
              </a:rPr>
              <a:t>5.</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 fentiekben meghatározott természetes személy hiányában a jogi személy vagy a jogi személyiséggel nem rendelkező szervezet vezető tisztségviselője. (Jogi személyeknél ez a legjellemzőbb eset!) Ebben az esetben a vezető tisztségviselőt is azonosítani kell, valamint a személyazonosságának igazoló ellenőrzését is el kell végezni. Rögzíteni kell az elvégzett ügyfél-átvilágítási intézkedéseket, valamint az arra vonatkozó információt is, ha ezen intézkedéseket nem tudta végrehajtani.</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FONTOS, hogy a jogi személy valamennyi vezető tisztségviselőjét azonosítani kell!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6.</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Times New Roman" panose="02020603050405020304" pitchFamily="18" charset="0"/>
              </a:rPr>
              <a:t>Tényleges tulajdonosi nyilvántartás</a:t>
            </a: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Times New Roman" panose="02020603050405020304" pitchFamily="18" charset="0"/>
              </a:rPr>
              <a:t>A </a:t>
            </a:r>
            <a:r>
              <a:rPr lang="hu-HU" sz="1800" dirty="0" err="1">
                <a:effectLst/>
                <a:latin typeface="Calibri" panose="020F0502020204030204" pitchFamily="34" charset="0"/>
                <a:ea typeface="Times New Roman" panose="02020603050405020304" pitchFamily="18" charset="0"/>
              </a:rPr>
              <a:t>Pmt</a:t>
            </a:r>
            <a:r>
              <a:rPr lang="hu-HU" sz="1800" dirty="0">
                <a:effectLst/>
                <a:latin typeface="Calibri" panose="020F0502020204030204" pitchFamily="34" charset="0"/>
                <a:ea typeface="Times New Roman" panose="02020603050405020304" pitchFamily="18" charset="0"/>
              </a:rPr>
              <a:t>. szerinti tényleges tulajdonosi adatokat tartalmazó nyilvántartás, amelyet a NAV nem adóhatósági feladatkörének keretében, sem pedig hatósági tevékenységként, hanem szolgáltatási jellegű feladatként vezet.</a:t>
            </a: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Times New Roman" panose="02020603050405020304" pitchFamily="18" charset="0"/>
              </a:rPr>
              <a:t>A tényleges tulajdonosi adatok központi nyilvántartásának működése a fizetési számlát vezető pénzforgalmi szolgáltatók adatszolgáltatásán alapul majd.</a:t>
            </a: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Times New Roman" panose="02020603050405020304" pitchFamily="18" charset="0"/>
              </a:rPr>
              <a:t>Jelenleg még nem működik, 2022. február 1-re várható az élesítése, ezt követően a Szolgáltatónak össze kell vetnie az ügyfél-átvilágítás során kapott adatokat a tényleges tulajdonosi nyilvántartásban szereplő adatokkal. Az eltérést jelezni kell majd a nyilvántartás felé. A szolgáltatók által az eltérésekről küldött jelzések alapján a nyilvántartás értékeli az érintett szervezet megbízhatóságát (TT index). Megbízhatatlan minősítés esetén magas kockázatúnak kell majd tekinteni az érintett szervezetet és meg kell tagadni a 4,5 millió forintot elérő ügylet teljesítését (2022.07.01-jét követően)</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892542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376FF4D-FAA2-4A0E-8090-30EFB7D6F05B}"/>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RÉSZESEDÉSEK ÉRTELMEZÉSE</a:t>
            </a:r>
            <a:endParaRPr lang="hu-HU" dirty="0"/>
          </a:p>
        </p:txBody>
      </p:sp>
      <p:sp>
        <p:nvSpPr>
          <p:cNvPr id="3" name="Tartalom helye 2">
            <a:extLst>
              <a:ext uri="{FF2B5EF4-FFF2-40B4-BE49-F238E27FC236}">
                <a16:creationId xmlns:a16="http://schemas.microsoft.com/office/drawing/2014/main" id="{38FA0E6A-4F38-4F1B-97F5-B70B44B736A5}"/>
              </a:ext>
            </a:extLst>
          </p:cNvPr>
          <p:cNvSpPr>
            <a:spLocks noGrp="1"/>
          </p:cNvSpPr>
          <p:nvPr>
            <p:ph idx="1"/>
          </p:nvPr>
        </p:nvSpPr>
        <p:spPr/>
        <p:txBody>
          <a:bodyPr/>
          <a:lstStyle/>
          <a:p>
            <a:pPr marL="0" indent="0" algn="just">
              <a:spcBef>
                <a:spcPts val="300"/>
              </a:spcBef>
              <a:spcAft>
                <a:spcPts val="300"/>
              </a:spcAft>
              <a:buNone/>
            </a:pPr>
            <a:r>
              <a:rPr lang="hu-HU" sz="1800" dirty="0">
                <a:effectLst/>
                <a:latin typeface="Calibri" panose="020F0502020204030204" pitchFamily="34" charset="0"/>
                <a:ea typeface="SimSun" panose="02010600030101010101" pitchFamily="2" charset="-122"/>
              </a:rPr>
              <a:t>Ha egy céget </a:t>
            </a:r>
            <a:r>
              <a:rPr lang="hu-HU" sz="1800" b="1" dirty="0">
                <a:effectLst/>
                <a:latin typeface="Calibri" panose="020F0502020204030204" pitchFamily="34" charset="0"/>
                <a:ea typeface="SimSun" panose="02010600030101010101" pitchFamily="2" charset="-122"/>
              </a:rPr>
              <a:t>egy magánszemély 90, egy másik magánszemély 10 százalékban</a:t>
            </a:r>
            <a:r>
              <a:rPr lang="hu-HU" sz="1800" dirty="0">
                <a:effectLst/>
                <a:latin typeface="Calibri" panose="020F0502020204030204" pitchFamily="34" charset="0"/>
                <a:ea typeface="SimSun" panose="02010600030101010101" pitchFamily="2" charset="-122"/>
              </a:rPr>
              <a:t> tulajdonol, akkor csak a 90%-os tulajdonos minősül tényleges tulajdonosnak, mivel az ő részesedése meghaladja a 25%-ot. A 10% tulajdonrésszel bíró (illetve nem tényleges tulajdonosnak minősülő) tagot nem kell azonosítani.</a:t>
            </a:r>
            <a:endParaRPr lang="hu-HU" sz="1800" dirty="0">
              <a:effectLst/>
              <a:latin typeface="Times New Roman" panose="02020603050405020304" pitchFamily="18" charset="0"/>
              <a:ea typeface="SimSun" panose="02010600030101010101" pitchFamily="2" charset="-122"/>
            </a:endParaRPr>
          </a:p>
          <a:p>
            <a:pPr algn="just">
              <a:spcBef>
                <a:spcPts val="300"/>
              </a:spcBef>
              <a:spcAft>
                <a:spcPts val="300"/>
              </a:spcAft>
            </a:pPr>
            <a:endParaRPr lang="hu-HU" sz="1800" dirty="0">
              <a:effectLst/>
              <a:latin typeface="Times New Roman" panose="02020603050405020304" pitchFamily="18" charset="0"/>
              <a:ea typeface="SimSun" panose="02010600030101010101" pitchFamily="2" charset="-122"/>
            </a:endParaRPr>
          </a:p>
          <a:p>
            <a:pPr marL="0" indent="0" algn="just">
              <a:spcBef>
                <a:spcPts val="300"/>
              </a:spcBef>
              <a:spcAft>
                <a:spcPts val="300"/>
              </a:spcAft>
              <a:buNone/>
            </a:pPr>
            <a:r>
              <a:rPr lang="hu-HU" sz="1800" dirty="0">
                <a:effectLst/>
                <a:latin typeface="Calibri" panose="020F0502020204030204" pitchFamily="34" charset="0"/>
                <a:ea typeface="SimSun" panose="02010600030101010101" pitchFamily="2" charset="-122"/>
              </a:rPr>
              <a:t>Ha egy cégnek négy magánszemély a tulajdonosa és </a:t>
            </a:r>
            <a:r>
              <a:rPr lang="hu-HU" sz="1800" b="1" dirty="0">
                <a:effectLst/>
                <a:latin typeface="Calibri" panose="020F0502020204030204" pitchFamily="34" charset="0"/>
                <a:ea typeface="SimSun" panose="02010600030101010101" pitchFamily="2" charset="-122"/>
              </a:rPr>
              <a:t>mindegyikük részesedése 25%</a:t>
            </a:r>
            <a:r>
              <a:rPr lang="hu-HU" sz="1800" dirty="0">
                <a:effectLst/>
                <a:latin typeface="Calibri" panose="020F0502020204030204" pitchFamily="34" charset="0"/>
                <a:ea typeface="SimSun" panose="02010600030101010101" pitchFamily="2" charset="-122"/>
              </a:rPr>
              <a:t>, mind a négy személy tényleges tulajdonosnak minősül, tehát mind a négyüket azonosítani kell.</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01660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AC6973D-201B-49AA-BF2C-DC40C827CA2B}"/>
              </a:ext>
            </a:extLst>
          </p:cNvPr>
          <p:cNvSpPr>
            <a:spLocks noGrp="1"/>
          </p:cNvSpPr>
          <p:nvPr>
            <p:ph type="title"/>
          </p:nvPr>
        </p:nvSpPr>
        <p:spPr>
          <a:xfrm>
            <a:off x="1136428" y="627564"/>
            <a:ext cx="7474172" cy="1325563"/>
          </a:xfrm>
        </p:spPr>
        <p:txBody>
          <a:bodyPr>
            <a:normAutofit/>
          </a:bodyPr>
          <a:lstStyle/>
          <a:p>
            <a:r>
              <a:rPr lang="hu-HU" sz="4400" b="1" dirty="0">
                <a:effectLst/>
                <a:latin typeface="Calibri" panose="020F0502020204030204" pitchFamily="34" charset="0"/>
                <a:ea typeface="SimSun" panose="02010600030101010101" pitchFamily="2" charset="-122"/>
              </a:rPr>
              <a:t>BEVEZETŐ</a:t>
            </a:r>
            <a:endParaRPr lang="hu-HU" dirty="0"/>
          </a:p>
        </p:txBody>
      </p:sp>
      <p:sp>
        <p:nvSpPr>
          <p:cNvPr id="3" name="Tartalom helye 2">
            <a:extLst>
              <a:ext uri="{FF2B5EF4-FFF2-40B4-BE49-F238E27FC236}">
                <a16:creationId xmlns:a16="http://schemas.microsoft.com/office/drawing/2014/main" id="{42F6675B-8535-4644-9E7C-74828E2691AC}"/>
              </a:ext>
            </a:extLst>
          </p:cNvPr>
          <p:cNvSpPr>
            <a:spLocks noGrp="1"/>
          </p:cNvSpPr>
          <p:nvPr>
            <p:ph idx="1"/>
          </p:nvPr>
        </p:nvSpPr>
        <p:spPr>
          <a:xfrm>
            <a:off x="1136429" y="2278173"/>
            <a:ext cx="7708468" cy="3635517"/>
          </a:xfrm>
        </p:spPr>
        <p:txBody>
          <a:bodyPr anchor="ctr">
            <a:normAutofit fontScale="70000" lnSpcReduction="20000"/>
          </a:bodyPr>
          <a:lstStyle/>
          <a:p>
            <a:endParaRPr lang="hu-HU" sz="2400" dirty="0"/>
          </a:p>
          <a:p>
            <a:pPr algn="just"/>
            <a:r>
              <a:rPr lang="hu-HU" sz="2400" dirty="0">
                <a:effectLst/>
                <a:latin typeface="Calibri" panose="020F0502020204030204" pitchFamily="34" charset="0"/>
                <a:ea typeface="SimSun" panose="02010600030101010101" pitchFamily="2" charset="-122"/>
              </a:rPr>
              <a:t>A társadalom biztonsága számára fontos cél, hogy meg tudjuk akadályozni a </a:t>
            </a:r>
            <a:r>
              <a:rPr lang="hu-HU" sz="2400" b="1" dirty="0">
                <a:effectLst/>
                <a:latin typeface="Calibri" panose="020F0502020204030204" pitchFamily="34" charset="0"/>
                <a:ea typeface="SimSun" panose="02010600030101010101" pitchFamily="2" charset="-122"/>
              </a:rPr>
              <a:t>bűncselekményekből származó pénznek</a:t>
            </a:r>
            <a:r>
              <a:rPr lang="hu-HU" sz="2400" dirty="0">
                <a:effectLst/>
                <a:latin typeface="Calibri" panose="020F0502020204030204" pitchFamily="34" charset="0"/>
                <a:ea typeface="SimSun" panose="02010600030101010101" pitchFamily="2" charset="-122"/>
              </a:rPr>
              <a:t> a pénzügyi piacokon működő szervezeteken, illetve más – pénzmosás szempontjából veszélyeztetett – tevékenységen keresztül történő </a:t>
            </a:r>
            <a:r>
              <a:rPr lang="hu-HU" sz="2400" b="1" dirty="0">
                <a:effectLst/>
                <a:latin typeface="Calibri" panose="020F0502020204030204" pitchFamily="34" charset="0"/>
                <a:ea typeface="SimSun" panose="02010600030101010101" pitchFamily="2" charset="-122"/>
              </a:rPr>
              <a:t>tisztára mosását</a:t>
            </a:r>
            <a:r>
              <a:rPr lang="hu-HU" sz="2400" dirty="0">
                <a:effectLst/>
                <a:latin typeface="Calibri" panose="020F0502020204030204" pitchFamily="34" charset="0"/>
                <a:ea typeface="SimSun" panose="02010600030101010101" pitchFamily="2" charset="-122"/>
              </a:rPr>
              <a:t>. </a:t>
            </a:r>
            <a:endParaRPr lang="hu-HU" sz="2400" dirty="0">
              <a:effectLst/>
              <a:latin typeface="Times New Roman" panose="02020603050405020304" pitchFamily="18" charset="0"/>
              <a:ea typeface="SimSun" panose="02010600030101010101" pitchFamily="2" charset="-122"/>
            </a:endParaRPr>
          </a:p>
          <a:p>
            <a:pPr algn="just"/>
            <a:r>
              <a:rPr lang="hu-HU" sz="2400" b="1" dirty="0">
                <a:effectLst/>
                <a:latin typeface="Calibri" panose="020F0502020204030204" pitchFamily="34" charset="0"/>
                <a:ea typeface="SimSun" panose="02010600030101010101" pitchFamily="2" charset="-122"/>
              </a:rPr>
              <a:t>A pénzmosást bűncselekménynek minősíti a hazai és a nemzetközi jog is.</a:t>
            </a:r>
            <a:endParaRPr lang="hu-HU" sz="2400" dirty="0">
              <a:effectLst/>
              <a:latin typeface="Times New Roman" panose="02020603050405020304" pitchFamily="18" charset="0"/>
              <a:ea typeface="SimSun" panose="02010600030101010101" pitchFamily="2" charset="-122"/>
            </a:endParaRPr>
          </a:p>
          <a:p>
            <a:pPr algn="just"/>
            <a:r>
              <a:rPr lang="hu-HU" sz="2400" dirty="0">
                <a:effectLst/>
                <a:latin typeface="Calibri" panose="020F0502020204030204" pitchFamily="34" charset="0"/>
                <a:ea typeface="SimSun" panose="02010600030101010101" pitchFamily="2" charset="-122"/>
              </a:rPr>
              <a:t>A pénzügyi szolgáltató szervezet </a:t>
            </a:r>
            <a:r>
              <a:rPr lang="hu-HU" sz="2400" b="1" dirty="0">
                <a:effectLst/>
                <a:latin typeface="Calibri" panose="020F0502020204030204" pitchFamily="34" charset="0"/>
                <a:ea typeface="SimSun" panose="02010600030101010101" pitchFamily="2" charset="-122"/>
              </a:rPr>
              <a:t>hírnevének kárt okoz</a:t>
            </a:r>
            <a:r>
              <a:rPr lang="hu-HU" sz="2400" dirty="0">
                <a:effectLst/>
                <a:latin typeface="Calibri" panose="020F0502020204030204" pitchFamily="34" charset="0"/>
                <a:ea typeface="SimSun" panose="02010600030101010101" pitchFamily="2" charset="-122"/>
              </a:rPr>
              <a:t> a kétes, gyanús ügyletek és ügyfelek befogadása, ilyen megbízások teljesítése; ez a szolgáltató jó üzleti hírnevének romlásához, piacvesztéshez vezethet.</a:t>
            </a:r>
            <a:endParaRPr lang="hu-HU" sz="2400" dirty="0">
              <a:effectLst/>
              <a:latin typeface="Times New Roman" panose="02020603050405020304" pitchFamily="18" charset="0"/>
              <a:ea typeface="SimSun" panose="02010600030101010101" pitchFamily="2" charset="-122"/>
            </a:endParaRPr>
          </a:p>
          <a:p>
            <a:pPr algn="just"/>
            <a:r>
              <a:rPr lang="hu-HU" sz="2400" dirty="0">
                <a:effectLst/>
                <a:latin typeface="Calibri" panose="020F0502020204030204" pitchFamily="34" charset="0"/>
                <a:ea typeface="SimSun" panose="02010600030101010101" pitchFamily="2" charset="-122"/>
              </a:rPr>
              <a:t>A Társaság működése során felmerülő pénzmosási kockázatokkal kapcsolatban a „zéró tolerancia” elv érvényesül. </a:t>
            </a:r>
            <a:endParaRPr lang="hu-HU" sz="2400" dirty="0">
              <a:effectLst/>
              <a:latin typeface="Times New Roman" panose="02020603050405020304" pitchFamily="18" charset="0"/>
              <a:ea typeface="SimSun" panose="02010600030101010101" pitchFamily="2" charset="-122"/>
            </a:endParaRPr>
          </a:p>
          <a:p>
            <a:pPr algn="just"/>
            <a:endParaRPr lang="hu-HU" sz="2400" dirty="0">
              <a:effectLst/>
              <a:latin typeface="Times New Roman" panose="02020603050405020304" pitchFamily="18" charset="0"/>
              <a:ea typeface="SimSun" panose="02010600030101010101" pitchFamily="2" charset="-122"/>
            </a:endParaRPr>
          </a:p>
          <a:p>
            <a:pPr algn="just"/>
            <a:r>
              <a:rPr lang="hu-HU" sz="2400" dirty="0">
                <a:latin typeface="Calibri" panose="020F0502020204030204" pitchFamily="34" charset="0"/>
                <a:ea typeface="SimSun" panose="02010600030101010101" pitchFamily="2" charset="-122"/>
              </a:rPr>
              <a:t>N</a:t>
            </a:r>
            <a:r>
              <a:rPr lang="hu-HU" sz="2400" dirty="0">
                <a:effectLst/>
                <a:latin typeface="Calibri" panose="020F0502020204030204" pitchFamily="34" charset="0"/>
                <a:ea typeface="SimSun" panose="02010600030101010101" pitchFamily="2" charset="-122"/>
              </a:rPr>
              <a:t>emcsak kötelezettség, de elemi érdek is, hogy az ügyfelekkel naponta kapcsolatba kerülő munkatársai ismerjék a pénzmosás és terrorizmus finanszírozásának megelőzésére szolgáló szabályokat. </a:t>
            </a:r>
          </a:p>
          <a:p>
            <a:pPr algn="just"/>
            <a:endParaRPr lang="hu-HU" sz="24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B3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a:extLst>
              <a:ext uri="{FF2B5EF4-FFF2-40B4-BE49-F238E27FC236}">
                <a16:creationId xmlns:a16="http://schemas.microsoft.com/office/drawing/2014/main" id="{3830DDCA-C6EA-4C9C-A8C6-6A0A59B1D537}"/>
              </a:ext>
            </a:extLst>
          </p:cNvPr>
          <p:cNvPicPr/>
          <p:nvPr/>
        </p:nvPicPr>
        <p:blipFill>
          <a:blip r:embed="rId2">
            <a:extLst>
              <a:ext uri="{28A0092B-C50C-407E-A947-70E740481C1C}">
                <a14:useLocalDpi xmlns:a14="http://schemas.microsoft.com/office/drawing/2010/main" val="0"/>
              </a:ext>
            </a:extLst>
          </a:blip>
          <a:stretch>
            <a:fillRect/>
          </a:stretch>
        </p:blipFill>
        <p:spPr>
          <a:xfrm>
            <a:off x="9254442" y="3193238"/>
            <a:ext cx="1462088" cy="471523"/>
          </a:xfrm>
          <a:prstGeom prst="rect">
            <a:avLst/>
          </a:prstGeom>
        </p:spPr>
      </p:pic>
    </p:spTree>
    <p:extLst>
      <p:ext uri="{BB962C8B-B14F-4D97-AF65-F5344CB8AC3E}">
        <p14:creationId xmlns:p14="http://schemas.microsoft.com/office/powerpoint/2010/main" val="3788507858"/>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6B8E583-45C3-48E4-83C3-7B0EF3A5D1DB}"/>
              </a:ext>
            </a:extLst>
          </p:cNvPr>
          <p:cNvSpPr>
            <a:spLocks noGrp="1"/>
          </p:cNvSpPr>
          <p:nvPr>
            <p:ph type="title"/>
          </p:nvPr>
        </p:nvSpPr>
        <p:spPr/>
        <p:txBody>
          <a:bodyPr/>
          <a:lstStyle/>
          <a:p>
            <a:r>
              <a:rPr lang="hu-HU" sz="1800" b="1" dirty="0">
                <a:effectLst/>
                <a:latin typeface="Calibri" panose="020F0502020204030204" pitchFamily="34" charset="0"/>
                <a:ea typeface="Times New Roman" panose="02020603050405020304" pitchFamily="18" charset="0"/>
              </a:rPr>
              <a:t>TÉNYLEGES TULAJDONOS</a:t>
            </a:r>
            <a:endParaRPr lang="hu-HU" dirty="0"/>
          </a:p>
        </p:txBody>
      </p:sp>
      <p:sp>
        <p:nvSpPr>
          <p:cNvPr id="3" name="Tartalom helye 2">
            <a:extLst>
              <a:ext uri="{FF2B5EF4-FFF2-40B4-BE49-F238E27FC236}">
                <a16:creationId xmlns:a16="http://schemas.microsoft.com/office/drawing/2014/main" id="{338F02C5-5448-492F-BC7F-A5F190501A05}"/>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Times New Roman" panose="02020603050405020304" pitchFamily="18" charset="0"/>
              </a:rPr>
              <a:t>Példaként: A természetes személy szerződő nevében más személy (meghatalmazott) jár el. Ebben az esetben a szerződő (ügyfél) a tényleges tulajdonos. Ha </a:t>
            </a:r>
            <a:r>
              <a:rPr lang="hu-HU" sz="1800" b="1" dirty="0">
                <a:effectLst/>
                <a:latin typeface="Calibri" panose="020F0502020204030204" pitchFamily="34" charset="0"/>
                <a:ea typeface="Times New Roman" panose="02020603050405020304" pitchFamily="18" charset="0"/>
              </a:rPr>
              <a:t>kiskorú személy nevében</a:t>
            </a:r>
            <a:r>
              <a:rPr lang="hu-HU" sz="1800" dirty="0">
                <a:effectLst/>
                <a:latin typeface="Calibri" panose="020F0502020204030204" pitchFamily="34" charset="0"/>
                <a:ea typeface="Times New Roman" panose="02020603050405020304" pitchFamily="18" charset="0"/>
              </a:rPr>
              <a:t> és javára a gyámja, mint szerződő köt biztosítási szerződést, akkor ebben az esetben a tényleges tulajdonos a kiskorú személy.</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Ha a </a:t>
            </a:r>
            <a:r>
              <a:rPr lang="hu-HU" sz="1800" b="1" dirty="0">
                <a:effectLst/>
                <a:latin typeface="Calibri" panose="020F0502020204030204" pitchFamily="34" charset="0"/>
                <a:ea typeface="Times New Roman" panose="02020603050405020304" pitchFamily="18" charset="0"/>
              </a:rPr>
              <a:t>természetes személy ügyfél nyilatkozik</a:t>
            </a:r>
            <a:r>
              <a:rPr lang="hu-HU" sz="1800" dirty="0">
                <a:effectLst/>
                <a:latin typeface="Calibri" panose="020F0502020204030204" pitchFamily="34" charset="0"/>
                <a:ea typeface="Times New Roman" panose="02020603050405020304" pitchFamily="18" charset="0"/>
              </a:rPr>
              <a:t> arról, hogy tényleges tulajdonos nevében vagy érdekében jár el, az ügyfél írásbeli nyilatkozatának a tényleges tulajdonos meghatározott adatait is tartalmaznia kell.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Times New Roman" panose="02020603050405020304" pitchFamily="18" charset="0"/>
              </a:rPr>
              <a:t>Jogi személy vagy jogi személyiséggel nem rendelkező szervezet ügyfél képviselője köteles írásban nyilatkozni</a:t>
            </a:r>
            <a:r>
              <a:rPr lang="hu-HU" sz="1800" dirty="0">
                <a:effectLst/>
                <a:latin typeface="Calibri" panose="020F0502020204030204" pitchFamily="34" charset="0"/>
                <a:ea typeface="Times New Roman" panose="02020603050405020304" pitchFamily="18" charset="0"/>
              </a:rPr>
              <a:t> a jogi személy vagy jogi személyiséggel nem rendelkező szervezet ügyfél tényleges tulajdonosáról és a tényleges tulajdonos átvilágítás szintjéhez igazodó meghatározott adatairól.</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Amennyiben a tényleges tulajdonos kilétével kapcsolatban kétség merül fel, akkor a Szolgáltató az ügyfelet ismételt írásbeli nyilatkozattételre szólítja fel. Amennyiben az ügyfél személyazonosságával kapcsolatban kétség merül fel, köteles intézkedéseket tenni a tényleges tulajdonos személyazonosságára vonatkozó adat, jogszabály alapján e célra rendelkezésére álló vagy nyilvánosan hozzáférhető, nyilvántartásban történő ellenőrzése érdekében.</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840028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0FAB7C0-7331-4D2C-A6ED-7B477E9F8A08}"/>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KIEMELT KÖZSZEREPLŐ</a:t>
            </a:r>
            <a:endParaRPr lang="hu-HU" dirty="0"/>
          </a:p>
        </p:txBody>
      </p:sp>
      <p:sp>
        <p:nvSpPr>
          <p:cNvPr id="3" name="Tartalom helye 2">
            <a:extLst>
              <a:ext uri="{FF2B5EF4-FFF2-40B4-BE49-F238E27FC236}">
                <a16:creationId xmlns:a16="http://schemas.microsoft.com/office/drawing/2014/main" id="{F5D524F0-A773-4FC9-93C0-65B4F1D81469}"/>
              </a:ext>
            </a:extLst>
          </p:cNvPr>
          <p:cNvSpPr>
            <a:spLocks noGrp="1"/>
          </p:cNvSpPr>
          <p:nvPr>
            <p:ph idx="1"/>
          </p:nvPr>
        </p:nvSpPr>
        <p:spPr/>
        <p:txBody>
          <a:bodyPr>
            <a:normAutofit fontScale="85000" lnSpcReduction="20000"/>
          </a:bodyPr>
          <a:lstStyle/>
          <a:p>
            <a:pPr marL="0" indent="0" algn="just">
              <a:buNone/>
            </a:pPr>
            <a:r>
              <a:rPr lang="hu-HU" sz="1800" b="1" dirty="0">
                <a:effectLst/>
                <a:latin typeface="Calibri" panose="020F0502020204030204" pitchFamily="34" charset="0"/>
                <a:ea typeface="SimSun" panose="02010600030101010101" pitchFamily="2" charset="-122"/>
              </a:rPr>
              <a:t>Kiemelt közszereplő</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a természetes személy, aki fontos közfeladatot lát el,</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illetve az átvilágítást megelőzően 1 éven belül </a:t>
            </a:r>
            <a:r>
              <a:rPr lang="hu-HU" sz="1800" b="1" dirty="0">
                <a:effectLst/>
                <a:latin typeface="Calibri" panose="020F0502020204030204" pitchFamily="34" charset="0"/>
                <a:ea typeface="SimSun" panose="02010600030101010101" pitchFamily="2" charset="-122"/>
              </a:rPr>
              <a:t>fontos közfeladatot</a:t>
            </a:r>
            <a:r>
              <a:rPr lang="hu-HU" sz="1800" dirty="0">
                <a:effectLst/>
                <a:latin typeface="Calibri" panose="020F0502020204030204" pitchFamily="34" charset="0"/>
                <a:ea typeface="SimSun" panose="02010600030101010101" pitchFamily="2" charset="-122"/>
              </a:rPr>
              <a:t> látott el,</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b="1" dirty="0">
                <a:effectLst/>
                <a:latin typeface="Calibri" panose="020F0502020204030204" pitchFamily="34" charset="0"/>
                <a:ea typeface="Times New Roman" panose="02020603050405020304" pitchFamily="18" charset="0"/>
              </a:rPr>
              <a:t>Fontos közfeladatot ellátó személy</a:t>
            </a:r>
            <a:endParaRPr lang="hu-HU" sz="1800" dirty="0">
              <a:effectLst/>
              <a:latin typeface="Times New Roman" panose="02020603050405020304" pitchFamily="18" charset="0"/>
              <a:ea typeface="SimSun" panose="02010600030101010101" pitchFamily="2" charset="-122"/>
            </a:endParaRPr>
          </a:p>
          <a:p>
            <a:pPr algn="just">
              <a:spcAft>
                <a:spcPts val="600"/>
              </a:spcAft>
            </a:pPr>
            <a:r>
              <a:rPr lang="hu-HU" sz="1800" dirty="0">
                <a:effectLst/>
                <a:latin typeface="Calibri" panose="020F0502020204030204" pitchFamily="34" charset="0"/>
                <a:ea typeface="Times New Roman" panose="02020603050405020304" pitchFamily="18" charset="0"/>
              </a:rPr>
              <a:t>Az államfő, a kormányfő, a miniszter, a miniszterhelyettes, az államtitkár, Magyarországon az államfő, a miniszterelnök, a miniszter és az államtitkár, külföldi kiemelt közszereplő esetében az országgyűlési képviselő vagy a hasonló jogalkotó szerv tagja, Magyarországon az országgyűlési képviselő és a nemzetiségi szószóló, külföldi kiemelt közszereplő esetében a politikai párt irányító szervének tagja, Magyarországon a politikai párt vezető testületének tagja és tisztségviselője, külföldi kiemelt közszereplő esetében a legfelsőbb bíróság, az alkotmánybíróság és olyan magas rangú bírói testület tagja, amelynek a döntései ellen fellebbezésnek helye nincs, Magyarországon az Alkotmánybíróság, az ítélőtábla és a Kúria tagja, külföldi kiemelt közszereplő esetében a számvevőszék és a központi bank igazgatósági tagja, Magyarországon a Állami Számvevőszék elnöke és alelnöke, a Monetáris Tanács és a Pénzügyi Stabilitási Tanács tagja, külföldi kiemelt közszereplő esetében a nagykövet, az ügyvivő és a fegyveres erők magas rangú tisztviselője, Magyarországon a rendvédelmi feladatokat ellátó szerv központi szervének vezetője és annak helyettese, valamint a Honvéd Vezérkar főnöke és a Honvéd Vezérkar főnökének helyettesei, külföldi kiemelt közszereplő esetében a többségi állami tulajdonú vállalatok igazgatási, irányító vagy felügyelő testületének tagja, Magyarországon a többségi állami tulajdonú vállalkozás ügyvezetője, irányítási vagy felügyeleti jogkörrel rendelkező vezető testületének tagja, külföldi kiemelt közszereplő esetében a nemzetközi szervezet vezetője, vezető helyettese, vezető testületének tagja, vagy ezzel egyenértékű feladatot ellátó személy.</a:t>
            </a:r>
            <a:endParaRPr lang="hu-HU" sz="1800" dirty="0">
              <a:effectLst/>
              <a:latin typeface="Times New Roman" panose="02020603050405020304" pitchFamily="18" charset="0"/>
              <a:ea typeface="SimSun" panose="02010600030101010101" pitchFamily="2" charset="-122"/>
            </a:endParaRPr>
          </a:p>
          <a:p>
            <a:pPr algn="just">
              <a:spcAft>
                <a:spcPts val="600"/>
              </a:spcAft>
            </a:pPr>
            <a:r>
              <a:rPr lang="hu-HU" sz="1800" b="1" dirty="0">
                <a:effectLst/>
                <a:latin typeface="Calibri" panose="020F0502020204030204" pitchFamily="34" charset="0"/>
                <a:ea typeface="Times New Roman" panose="02020603050405020304" pitchFamily="18" charset="0"/>
              </a:rPr>
              <a:t>A </a:t>
            </a:r>
            <a:r>
              <a:rPr lang="hu-HU" sz="1800" b="1" dirty="0" err="1">
                <a:effectLst/>
                <a:latin typeface="Calibri" panose="020F0502020204030204" pitchFamily="34" charset="0"/>
                <a:ea typeface="Times New Roman" panose="02020603050405020304" pitchFamily="18" charset="0"/>
              </a:rPr>
              <a:t>Pmt</a:t>
            </a:r>
            <a:r>
              <a:rPr lang="hu-HU" sz="1800" b="1" dirty="0">
                <a:effectLst/>
                <a:latin typeface="Calibri" panose="020F0502020204030204" pitchFamily="34" charset="0"/>
                <a:ea typeface="Times New Roman" panose="02020603050405020304" pitchFamily="18" charset="0"/>
              </a:rPr>
              <a:t>. alapján a kiemelt közszereplőkre vonatkozó rendelkezéseket a kiemelt közszereplő közeli hozzátartozójára és a kiemelt közszereplővel közeli kapcsolatban álló személyre is alkalmazni kell.</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511447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D90BD2E-2D0E-4356-B207-9B81E9C3AFFE}"/>
              </a:ext>
            </a:extLst>
          </p:cNvPr>
          <p:cNvSpPr>
            <a:spLocks noGrp="1"/>
          </p:cNvSpPr>
          <p:nvPr>
            <p:ph type="title"/>
          </p:nvPr>
        </p:nvSpPr>
        <p:spPr/>
        <p:txBody>
          <a:bodyPr>
            <a:normAutofit/>
          </a:bodyPr>
          <a:lstStyle/>
          <a:p>
            <a:r>
              <a:rPr lang="hu-HU" sz="2400" b="1" dirty="0">
                <a:effectLst/>
                <a:latin typeface="Calibri" panose="020F0502020204030204" pitchFamily="34" charset="0"/>
                <a:ea typeface="SimSun" panose="02010600030101010101" pitchFamily="2" charset="-122"/>
              </a:rPr>
              <a:t>KIEMELT KÖZSZEREPLŐ</a:t>
            </a:r>
            <a:endParaRPr lang="hu-HU" sz="2400" dirty="0"/>
          </a:p>
        </p:txBody>
      </p:sp>
      <p:sp>
        <p:nvSpPr>
          <p:cNvPr id="3" name="Tartalom helye 2">
            <a:extLst>
              <a:ext uri="{FF2B5EF4-FFF2-40B4-BE49-F238E27FC236}">
                <a16:creationId xmlns:a16="http://schemas.microsoft.com/office/drawing/2014/main" id="{0EA88B89-FA10-4EE0-9955-9205403F9473}"/>
              </a:ext>
            </a:extLst>
          </p:cNvPr>
          <p:cNvSpPr>
            <a:spLocks noGrp="1"/>
          </p:cNvSpPr>
          <p:nvPr>
            <p:ph idx="1"/>
          </p:nvPr>
        </p:nvSpPr>
        <p:spPr/>
        <p:txBody>
          <a:bodyPr>
            <a:normAutofit fontScale="92500" lnSpcReduction="20000"/>
          </a:bodyPr>
          <a:lstStyle/>
          <a:p>
            <a:pPr marL="0" indent="0" algn="just">
              <a:spcAft>
                <a:spcPts val="600"/>
              </a:spcAft>
              <a:buNone/>
            </a:pPr>
            <a:r>
              <a:rPr lang="hu-HU" sz="1800" b="1" dirty="0">
                <a:effectLst/>
                <a:latin typeface="Calibri" panose="020F0502020204030204" pitchFamily="34" charset="0"/>
                <a:ea typeface="Times New Roman" panose="02020603050405020304" pitchFamily="18" charset="0"/>
              </a:rPr>
              <a:t>Kiemelt közszereplő közeli hozzátartozója</a:t>
            </a:r>
            <a:endParaRPr lang="hu-HU" sz="1800" dirty="0">
              <a:effectLst/>
              <a:latin typeface="Times New Roman" panose="02020603050405020304" pitchFamily="18" charset="0"/>
              <a:ea typeface="SimSun" panose="02010600030101010101" pitchFamily="2" charset="-122"/>
            </a:endParaRPr>
          </a:p>
          <a:p>
            <a:pPr algn="just">
              <a:spcAft>
                <a:spcPts val="600"/>
              </a:spcAft>
            </a:pPr>
            <a:r>
              <a:rPr lang="hu-HU" sz="1800" dirty="0">
                <a:effectLst/>
                <a:latin typeface="Calibri" panose="020F0502020204030204" pitchFamily="34" charset="0"/>
                <a:ea typeface="Times New Roman" panose="02020603050405020304" pitchFamily="18" charset="0"/>
              </a:rPr>
              <a:t>A kiemelt közszereplő házastársa, élettársa; vér szerinti, örökbefogadott, mostoha- és nevelt gyermeke, továbbá ezek házastársa vagy élettársa; vér szerinti, örökbefogadó, mostoha- és nevelőszülője.</a:t>
            </a:r>
            <a:endParaRPr lang="hu-HU" sz="1800" dirty="0">
              <a:effectLst/>
              <a:latin typeface="Times New Roman" panose="02020603050405020304" pitchFamily="18" charset="0"/>
              <a:ea typeface="SimSun" panose="02010600030101010101" pitchFamily="2" charset="-122"/>
            </a:endParaRPr>
          </a:p>
          <a:p>
            <a:pPr algn="just">
              <a:spcAft>
                <a:spcPts val="600"/>
              </a:spcAft>
            </a:pP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b="1" dirty="0">
                <a:effectLst/>
                <a:latin typeface="Calibri" panose="020F0502020204030204" pitchFamily="34" charset="0"/>
                <a:ea typeface="Times New Roman" panose="02020603050405020304" pitchFamily="18" charset="0"/>
              </a:rPr>
              <a:t>Közeli kapcsolat</a:t>
            </a:r>
            <a:endParaRPr lang="hu-HU" sz="1800" dirty="0">
              <a:effectLst/>
              <a:latin typeface="Times New Roman" panose="02020603050405020304" pitchFamily="18" charset="0"/>
              <a:ea typeface="SimSun" panose="02010600030101010101" pitchFamily="2" charset="-122"/>
            </a:endParaRPr>
          </a:p>
          <a:p>
            <a:pPr algn="just">
              <a:spcAft>
                <a:spcPts val="600"/>
              </a:spcAft>
            </a:pPr>
            <a:r>
              <a:rPr lang="hu-HU" sz="1800" b="1" dirty="0">
                <a:effectLst/>
                <a:latin typeface="Calibri" panose="020F0502020204030204" pitchFamily="34" charset="0"/>
                <a:ea typeface="Times New Roman" panose="02020603050405020304" pitchFamily="18" charset="0"/>
              </a:rPr>
              <a:t>Kiemelt közszereplővel közeli kapcsolatban álló személy</a:t>
            </a:r>
            <a:endParaRPr lang="hu-HU" sz="1800" dirty="0">
              <a:effectLst/>
              <a:latin typeface="Times New Roman" panose="02020603050405020304" pitchFamily="18" charset="0"/>
              <a:ea typeface="SimSun" panose="02010600030101010101" pitchFamily="2" charset="-122"/>
            </a:endParaRPr>
          </a:p>
          <a:p>
            <a:pPr algn="just">
              <a:spcAft>
                <a:spcPts val="600"/>
              </a:spcAft>
            </a:pPr>
            <a:r>
              <a:rPr lang="hu-HU" sz="1800" dirty="0">
                <a:effectLst/>
                <a:latin typeface="Calibri" panose="020F0502020204030204" pitchFamily="34" charset="0"/>
                <a:ea typeface="Times New Roman" panose="02020603050405020304" pitchFamily="18" charset="0"/>
              </a:rPr>
              <a:t>Bármely természetes személy, aki a kiemelt közszereplő személlyel közösen ugyanazon jogi személy vagy jogi személyiséggel nem rendelkező szervezet tényleges tulajdonosa vagy vele szoros üzleti</a:t>
            </a:r>
            <a:r>
              <a:rPr lang="hu-HU" sz="1800" b="1" dirty="0">
                <a:effectLst/>
                <a:latin typeface="Calibri" panose="020F0502020204030204" pitchFamily="34" charset="0"/>
                <a:ea typeface="Times New Roman" panose="02020603050405020304" pitchFamily="18" charset="0"/>
              </a:rPr>
              <a:t> </a:t>
            </a:r>
            <a:r>
              <a:rPr lang="hu-HU" sz="1800" dirty="0">
                <a:effectLst/>
                <a:latin typeface="Calibri" panose="020F0502020204030204" pitchFamily="34" charset="0"/>
                <a:ea typeface="Times New Roman" panose="02020603050405020304" pitchFamily="18" charset="0"/>
              </a:rPr>
              <a:t>kapcsolatban áll, Illetve bármely természetes személy, aki egyszemélyes tulajdonosa olyan jogi személynek vagy jogi személyiséggel nem rendelkező szervezetnek, amelyet kiemelt közszereplő javára hoztak létre.</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Times New Roman" panose="02020603050405020304" pitchFamily="18" charset="0"/>
              </a:rPr>
              <a:t>A TÉNYLEGES TULAJDONOS KIEMELT KÖZSZEREPLŐ-E?</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Times New Roman" panose="02020603050405020304" pitchFamily="18" charset="0"/>
              </a:rPr>
              <a:t>Az</a:t>
            </a:r>
            <a:r>
              <a:rPr lang="hu-HU" sz="1800" dirty="0">
                <a:effectLst/>
                <a:latin typeface="Calibri" panose="020F0502020204030204" pitchFamily="34" charset="0"/>
                <a:ea typeface="SimSun" panose="02010600030101010101" pitchFamily="2" charset="-122"/>
              </a:rPr>
              <a:t> ügyfél tényleges tulajdonosra vonatkozó nyilatkozatának ki kell terjednie arra a körülményre is, hogy a tényleges tulajdonos kiemelt közszereplőnek minősül</a:t>
            </a:r>
            <a:r>
              <a:rPr lang="hu-HU" sz="1800" dirty="0">
                <a:effectLst/>
                <a:latin typeface="Calibri" panose="020F0502020204030204" pitchFamily="34" charset="0"/>
                <a:ea typeface="Times New Roman" panose="02020603050405020304" pitchFamily="18" charset="0"/>
              </a:rPr>
              <a:t> </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7137414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F040A09-916D-4FBB-818A-05A445F01150}"/>
              </a:ext>
            </a:extLst>
          </p:cNvPr>
          <p:cNvSpPr>
            <a:spLocks noGrp="1"/>
          </p:cNvSpPr>
          <p:nvPr>
            <p:ph type="title"/>
          </p:nvPr>
        </p:nvSpPr>
        <p:spPr/>
        <p:txBody>
          <a:bodyPr/>
          <a:lstStyle/>
          <a:p>
            <a:r>
              <a:rPr lang="hu-HU" sz="1800" b="1" cap="all" dirty="0">
                <a:effectLst/>
                <a:latin typeface="Calibri" panose="020F0502020204030204" pitchFamily="34" charset="0"/>
                <a:ea typeface="Times New Roman" panose="02020603050405020304" pitchFamily="18" charset="0"/>
              </a:rPr>
              <a:t>AZ ügyfelek átvilágítása</a:t>
            </a:r>
            <a:endParaRPr lang="hu-HU" dirty="0"/>
          </a:p>
        </p:txBody>
      </p:sp>
      <p:sp>
        <p:nvSpPr>
          <p:cNvPr id="3" name="Tartalom helye 2">
            <a:extLst>
              <a:ext uri="{FF2B5EF4-FFF2-40B4-BE49-F238E27FC236}">
                <a16:creationId xmlns:a16="http://schemas.microsoft.com/office/drawing/2014/main" id="{797B2C4C-40D2-477F-96CB-62CB69026AD7}"/>
              </a:ext>
            </a:extLst>
          </p:cNvPr>
          <p:cNvSpPr>
            <a:spLocks noGrp="1"/>
          </p:cNvSpPr>
          <p:nvPr>
            <p:ph idx="1"/>
          </p:nvPr>
        </p:nvSpPr>
        <p:spPr/>
        <p:txBody>
          <a:bodyPr/>
          <a:lstStyle/>
          <a:p>
            <a:pPr marL="0" indent="0" algn="just">
              <a:spcAft>
                <a:spcPts val="600"/>
              </a:spcAft>
              <a:buNone/>
            </a:pPr>
            <a:r>
              <a:rPr lang="hu-HU" sz="1800" dirty="0">
                <a:effectLst/>
                <a:latin typeface="Calibri" panose="020F0502020204030204" pitchFamily="34" charset="0"/>
                <a:ea typeface="Times New Roman" panose="02020603050405020304" pitchFamily="18" charset="0"/>
              </a:rPr>
              <a:t>A Szolgáltató köteles az ügyfelét átvilágítani:</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a)	az üzleti kapcsolat létesítésekor;</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b)	a 4.500.000 forintot elérő vagy meghaladó összegű ügyleti megbízás teljesítésekor;</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c)	pénzmosásra vagy terrorizmus finanszírozására utaló adat, tény vagy körülmény felmerülése esetén, ha az a) -b) pontban meghatározottak szerint átvilágításra még nem került sor;</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d)	ha a korábban rögzített ügyfélazonosító adatok valódiságával vagy megfelelőségével kapcsolatban kétség merül fel. </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e)	ha az ügyfél-azonosító adatokban bekövetkezett változás kerül átvezetésre és kockázatérzékenységi megközelítés alapján szükséges az ügyfél-átvilágítás ismételt elvégzése.</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Az ügyfelek átvilágítása során az ügyfelet, annak meghatalmazottját, a rendelkezésre jogosultat, továbbá a képviselőt azonosítani kell, és el kell végezni a személyazonosságuknak igazoló ellenőrzését. Ennek során a rájuk, valamint az üzleti kapcsolatra és az ügyletre vonatkozóan az alábbi adatokat kell rögzíteni:</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282153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2076775-203B-4D0E-8A1F-24C27B52170B}"/>
              </a:ext>
            </a:extLst>
          </p:cNvPr>
          <p:cNvSpPr>
            <a:spLocks noGrp="1"/>
          </p:cNvSpPr>
          <p:nvPr>
            <p:ph type="title"/>
          </p:nvPr>
        </p:nvSpPr>
        <p:spPr/>
        <p:txBody>
          <a:bodyPr/>
          <a:lstStyle/>
          <a:p>
            <a:r>
              <a:rPr lang="hu-HU" sz="1800" b="1" dirty="0">
                <a:effectLst/>
                <a:latin typeface="Calibri" panose="020F0502020204030204" pitchFamily="34" charset="0"/>
                <a:ea typeface="Times New Roman" panose="02020603050405020304" pitchFamily="18" charset="0"/>
              </a:rPr>
              <a:t>Természetes személy</a:t>
            </a:r>
            <a:endParaRPr lang="hu-HU" dirty="0"/>
          </a:p>
        </p:txBody>
      </p:sp>
      <p:sp>
        <p:nvSpPr>
          <p:cNvPr id="3" name="Tartalom helye 2">
            <a:extLst>
              <a:ext uri="{FF2B5EF4-FFF2-40B4-BE49-F238E27FC236}">
                <a16:creationId xmlns:a16="http://schemas.microsoft.com/office/drawing/2014/main" id="{16E2F6D9-2B3F-4651-9CBD-AA4A6AACE4C9}"/>
              </a:ext>
            </a:extLst>
          </p:cNvPr>
          <p:cNvSpPr>
            <a:spLocks noGrp="1"/>
          </p:cNvSpPr>
          <p:nvPr>
            <p:ph idx="1"/>
          </p:nvPr>
        </p:nvSpPr>
        <p:spPr/>
        <p:txBody>
          <a:bodyPr>
            <a:normAutofit lnSpcReduction="10000"/>
          </a:bodyPr>
          <a:lstStyle/>
          <a:p>
            <a:pPr marL="0" indent="0" algn="just">
              <a:spcAft>
                <a:spcPts val="600"/>
              </a:spcAft>
              <a:buNone/>
            </a:pPr>
            <a:r>
              <a:rPr lang="hu-HU" sz="1800" b="1" dirty="0">
                <a:effectLst/>
                <a:latin typeface="Calibri" panose="020F0502020204030204" pitchFamily="34" charset="0"/>
                <a:ea typeface="Times New Roman" panose="02020603050405020304" pitchFamily="18" charset="0"/>
              </a:rPr>
              <a:t>Természetes személy esetén:</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családi- és utónév,</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születési családi és utónév,</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állampolgárság,</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születési hely és idő (külföldi születési hely esetén a születési hely államának megjelölése is szükséges)</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anyja születési neve</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lakcím, ennek hiányában tartózkodási hely</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azonosító okmány száma és típusa</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A születési családi és utónév, az állampolgárság, valamint az anyja születési neve adatok ellenőrzése mellőzhető, ha a személyazonosság igazoló ellenőrzése érdekében bemutatott okirat azt nem tartalmazza. Ebben az esetben rögzíteni kell, hogy ezen adatok az adatok rögzítésére az ellenőrzés mellőzésével került sor.</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388204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9EFB7B-C5F9-4938-AEFF-BA0D42712B6B}"/>
              </a:ext>
            </a:extLst>
          </p:cNvPr>
          <p:cNvSpPr>
            <a:spLocks noGrp="1"/>
          </p:cNvSpPr>
          <p:nvPr>
            <p:ph type="title"/>
          </p:nvPr>
        </p:nvSpPr>
        <p:spPr/>
        <p:txBody>
          <a:bodyPr/>
          <a:lstStyle/>
          <a:p>
            <a:pPr>
              <a:spcAft>
                <a:spcPts val="600"/>
              </a:spcAft>
            </a:pPr>
            <a:r>
              <a:rPr lang="hu-HU" sz="1800" dirty="0">
                <a:effectLst/>
                <a:latin typeface="Calibri" panose="020F0502020204030204" pitchFamily="34" charset="0"/>
                <a:ea typeface="Times New Roman" panose="02020603050405020304" pitchFamily="18" charset="0"/>
              </a:rPr>
              <a:t> </a:t>
            </a:r>
            <a:br>
              <a:rPr lang="hu-HU" sz="1800" dirty="0">
                <a:effectLst/>
                <a:latin typeface="Times New Roman" panose="02020603050405020304" pitchFamily="18" charset="0"/>
                <a:ea typeface="SimSun" panose="02010600030101010101" pitchFamily="2" charset="-122"/>
              </a:rPr>
            </a:br>
            <a:r>
              <a:rPr lang="hu-HU" sz="1800" b="1" dirty="0">
                <a:effectLst/>
                <a:latin typeface="Calibri" panose="020F0502020204030204" pitchFamily="34" charset="0"/>
                <a:ea typeface="Times New Roman" panose="02020603050405020304" pitchFamily="18" charset="0"/>
              </a:rPr>
              <a:t>Jogi személy</a:t>
            </a:r>
            <a:endParaRPr lang="hu-HU" dirty="0"/>
          </a:p>
        </p:txBody>
      </p:sp>
      <p:sp>
        <p:nvSpPr>
          <p:cNvPr id="5" name="Tartalom helye 4">
            <a:extLst>
              <a:ext uri="{FF2B5EF4-FFF2-40B4-BE49-F238E27FC236}">
                <a16:creationId xmlns:a16="http://schemas.microsoft.com/office/drawing/2014/main" id="{3219E617-B0EF-407D-8BBE-AC87E32385E9}"/>
              </a:ext>
            </a:extLst>
          </p:cNvPr>
          <p:cNvSpPr>
            <a:spLocks noGrp="1"/>
          </p:cNvSpPr>
          <p:nvPr>
            <p:ph idx="1"/>
          </p:nvPr>
        </p:nvSpPr>
        <p:spPr>
          <a:xfrm>
            <a:off x="683664" y="1825625"/>
            <a:ext cx="10670136" cy="4532446"/>
          </a:xfrm>
        </p:spPr>
        <p:txBody>
          <a:bodyPr>
            <a:normAutofit fontScale="70000" lnSpcReduction="20000"/>
          </a:bodyPr>
          <a:lstStyle/>
          <a:p>
            <a:pPr marL="0" indent="0" algn="just">
              <a:spcAft>
                <a:spcPts val="600"/>
              </a:spcAft>
              <a:buNone/>
            </a:pPr>
            <a:r>
              <a:rPr lang="hu-HU" sz="1800" b="1" dirty="0">
                <a:effectLst/>
                <a:latin typeface="Calibri" panose="020F0502020204030204" pitchFamily="34" charset="0"/>
                <a:ea typeface="Times New Roman" panose="02020603050405020304" pitchFamily="18" charset="0"/>
              </a:rPr>
              <a:t>Jogi személy vagy jogi személyiséggel nem rendelkező szervezet esetén:</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név, rövidített név,</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székhely, külföldi székhelyű vállalkozás esetén, amennyiben rendelkezik ilyennel, magyarországi fióktelep címe,</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főtevékenység,</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képviseletére jogosultak neve és beosztása, </a:t>
            </a:r>
            <a:endParaRPr lang="hu-HU" sz="1800" dirty="0">
              <a:effectLst/>
              <a:latin typeface="Times New Roman" panose="02020603050405020304" pitchFamily="18" charset="0"/>
              <a:ea typeface="SimSun" panose="02010600030101010101" pitchFamily="2" charset="-122"/>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 ha rendelkezik ilyennel - kézbesítései megbízottjának az azonosításra alkalmas adatai,</a:t>
            </a:r>
            <a:endParaRPr lang="hu-HU" sz="1800" dirty="0">
              <a:effectLst/>
              <a:latin typeface="Times New Roman" panose="02020603050405020304" pitchFamily="18" charset="0"/>
              <a:ea typeface="SimSun" panose="02010600030101010101" pitchFamily="2" charset="-122"/>
            </a:endParaRPr>
          </a:p>
          <a:p>
            <a:pPr marL="948690" algn="just">
              <a:lnSpc>
                <a:spcPts val="1200"/>
              </a:lnSpc>
              <a:spcAft>
                <a:spcPts val="600"/>
              </a:spcAft>
              <a:tabLst>
                <a:tab pos="228600" algn="l"/>
                <a:tab pos="457200" algn="l"/>
                <a:tab pos="449580" algn="l"/>
              </a:tabLst>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cégbírósági nyilvántartásban szereplő jogi személy esetén cégjegyzékszám vagy egyéb jogi személy esetén a nyilvántartásba vételéről, vagy bejegyzéséről szóló határozat száma vagy nyilvántartási száma, </a:t>
            </a:r>
            <a:endParaRPr lang="hu-HU" sz="18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spcAft>
                <a:spcPts val="600"/>
              </a:spcAft>
              <a:buNone/>
            </a:pPr>
            <a:r>
              <a:rPr lang="hu-HU" sz="1800" dirty="0">
                <a:effectLst/>
                <a:latin typeface="Calibri" panose="020F0502020204030204" pitchFamily="34" charset="0"/>
                <a:ea typeface="Times New Roman" panose="02020603050405020304" pitchFamily="18" charset="0"/>
              </a:rPr>
              <a:t>●	adószám</a:t>
            </a:r>
            <a:endParaRPr lang="hu-HU" sz="1800" dirty="0">
              <a:effectLst/>
              <a:latin typeface="Times New Roman" panose="02020603050405020304" pitchFamily="18" charset="0"/>
              <a:ea typeface="SimSun" panose="02010600030101010101" pitchFamily="2" charset="-122"/>
            </a:endParaRPr>
          </a:p>
          <a:p>
            <a:pPr marL="0" lvl="0" indent="0" algn="just">
              <a:buSzPts val="900"/>
              <a:buNone/>
              <a:tabLst>
                <a:tab pos="1380490" algn="l"/>
              </a:tabLst>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A gazdasági tevékenység végzésének helye szerinti adószám rögzítése kötelező;</a:t>
            </a:r>
            <a:endParaRPr lang="hu-HU"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just">
              <a:buSzPts val="900"/>
              <a:buNone/>
              <a:tabLst>
                <a:tab pos="1380490" algn="l"/>
              </a:tabLst>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Azon joghatóságok esetében, ahol regisztrációs számmal is bejegyeznek egy céget, vagy akár regisztrációs szám nélkül, az a helyes gyakorlat, hogy a Szolgáltató rögzíti azon tagállamban rögzített adószámot, ahol a cég a tevékenységét ténylegesen végzi. Abban a tagállamban, ahol a cég a tényleges gazdasági tevékenységét végzi, ott rendelkeznie kell adószámmal, amelyet az adott tagállam adóhatóságától kapott;</a:t>
            </a:r>
            <a:endParaRPr lang="hu-HU"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just">
              <a:buSzPts val="900"/>
              <a:buNone/>
              <a:tabLst>
                <a:tab pos="1380490" algn="l"/>
              </a:tabLst>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Alapítványok esetében, amennyiben az alapítvány rendelkezik adószámmal, azt rögzíteni kell.</a:t>
            </a:r>
            <a:endParaRPr lang="hu-HU"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just">
              <a:spcAft>
                <a:spcPts val="600"/>
              </a:spcAft>
              <a:buSzPts val="900"/>
              <a:buNone/>
              <a:tabLst>
                <a:tab pos="1380490" algn="l"/>
              </a:tabLst>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Egyéb szervezetek (pl. társasház) esetében, amennyiben – egyéb gazdasági tevékenysége miatt – az adott szervezet rendelkezik adószámmal, akkor azt rögzíteni kell, egyéb esetben figyelni kell a szervezet tevékenységét, hogy belép-e olyan tevékenység, magatartás, amely az adószám igénylését indokolhatja.</a:t>
            </a:r>
            <a:endParaRPr lang="hu-HU"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42586157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3216CE7-7409-4520-9821-C35527B1BEEF}"/>
              </a:ext>
            </a:extLst>
          </p:cNvPr>
          <p:cNvSpPr>
            <a:spLocks noGrp="1"/>
          </p:cNvSpPr>
          <p:nvPr>
            <p:ph type="title"/>
          </p:nvPr>
        </p:nvSpPr>
        <p:spPr/>
        <p:txBody>
          <a:bodyPr/>
          <a:lstStyle/>
          <a:p>
            <a:r>
              <a:rPr lang="hu-HU" sz="1800" b="1" dirty="0">
                <a:effectLst/>
                <a:latin typeface="Calibri" panose="020F0502020204030204" pitchFamily="34" charset="0"/>
                <a:ea typeface="Times New Roman" panose="02020603050405020304" pitchFamily="18" charset="0"/>
              </a:rPr>
              <a:t>Üzleti kapcsolat</a:t>
            </a:r>
            <a:endParaRPr lang="hu-HU" dirty="0"/>
          </a:p>
        </p:txBody>
      </p:sp>
      <p:sp>
        <p:nvSpPr>
          <p:cNvPr id="3" name="Tartalom helye 2">
            <a:extLst>
              <a:ext uri="{FF2B5EF4-FFF2-40B4-BE49-F238E27FC236}">
                <a16:creationId xmlns:a16="http://schemas.microsoft.com/office/drawing/2014/main" id="{4A6B210C-B3B2-4DAA-9E15-76F52EC05F8D}"/>
              </a:ext>
            </a:extLst>
          </p:cNvPr>
          <p:cNvSpPr>
            <a:spLocks noGrp="1"/>
          </p:cNvSpPr>
          <p:nvPr>
            <p:ph idx="1"/>
          </p:nvPr>
        </p:nvSpPr>
        <p:spPr/>
        <p:txBody>
          <a:bodyPr/>
          <a:lstStyle/>
          <a:p>
            <a:pPr marL="0" indent="0" algn="just">
              <a:spcAft>
                <a:spcPts val="600"/>
              </a:spcAft>
              <a:buNone/>
            </a:pPr>
            <a:r>
              <a:rPr lang="hu-HU" sz="1800" b="1" dirty="0">
                <a:effectLst/>
                <a:latin typeface="Calibri" panose="020F0502020204030204" pitchFamily="34" charset="0"/>
                <a:ea typeface="Times New Roman" panose="02020603050405020304" pitchFamily="18" charset="0"/>
              </a:rPr>
              <a:t>Az üzleti kapcsolatra vonatkozóan:</a:t>
            </a:r>
            <a:endParaRPr lang="hu-HU" sz="1800" dirty="0">
              <a:effectLst/>
              <a:latin typeface="Times New Roman" panose="02020603050405020304" pitchFamily="18" charset="0"/>
              <a:ea typeface="SimSun" panose="02010600030101010101" pitchFamily="2" charset="-122"/>
            </a:endParaRPr>
          </a:p>
          <a:p>
            <a:pPr algn="just">
              <a:spcAft>
                <a:spcPts val="600"/>
              </a:spcAft>
            </a:pPr>
            <a:endParaRPr lang="hu-HU" sz="1800" dirty="0">
              <a:effectLst/>
              <a:latin typeface="Times New Roman" panose="02020603050405020304" pitchFamily="18" charset="0"/>
              <a:ea typeface="SimSun" panose="02010600030101010101" pitchFamily="2" charset="-122"/>
            </a:endParaRPr>
          </a:p>
          <a:p>
            <a:pPr marL="342900" lvl="0" indent="-342900" algn="just">
              <a:spcAft>
                <a:spcPts val="600"/>
              </a:spcAft>
              <a:buFont typeface="Symbol" panose="05050102010706020507" pitchFamily="18" charset="2"/>
              <a:buChar char=""/>
            </a:pPr>
            <a:r>
              <a:rPr lang="hu-HU" sz="1800" dirty="0">
                <a:effectLst/>
                <a:latin typeface="Calibri" panose="020F0502020204030204" pitchFamily="34" charset="0"/>
                <a:ea typeface="Times New Roman" panose="02020603050405020304" pitchFamily="18" charset="0"/>
              </a:rPr>
              <a:t>üzleti kapcsolat esetén a szerződés típusa, tárgya, időtartama,</a:t>
            </a:r>
            <a:endParaRPr lang="hu-HU" sz="1800" dirty="0">
              <a:effectLst/>
              <a:latin typeface="Times New Roman" panose="02020603050405020304" pitchFamily="18" charset="0"/>
              <a:ea typeface="SimSun" panose="02010600030101010101" pitchFamily="2" charset="-122"/>
            </a:endParaRPr>
          </a:p>
          <a:p>
            <a:pPr marL="342900" lvl="0" indent="-342900" algn="just">
              <a:spcAft>
                <a:spcPts val="600"/>
              </a:spcAft>
              <a:buFont typeface="Symbol" panose="05050102010706020507" pitchFamily="18" charset="2"/>
              <a:buChar char=""/>
            </a:pPr>
            <a:r>
              <a:rPr lang="hu-HU" sz="1800" dirty="0">
                <a:effectLst/>
                <a:latin typeface="Calibri" panose="020F0502020204030204" pitchFamily="34" charset="0"/>
                <a:ea typeface="Times New Roman" panose="02020603050405020304" pitchFamily="18" charset="0"/>
              </a:rPr>
              <a:t>az ügyfél-átvilágítás módjának meghatározása érdekében azt, hogy az ügyfél kockázati szintje átlagos, magas vagy alacsony,</a:t>
            </a:r>
            <a:endParaRPr lang="hu-HU" sz="1800" dirty="0">
              <a:effectLst/>
              <a:latin typeface="Times New Roman" panose="02020603050405020304" pitchFamily="18" charset="0"/>
              <a:ea typeface="SimSun" panose="02010600030101010101" pitchFamily="2" charset="-122"/>
            </a:endParaRPr>
          </a:p>
          <a:p>
            <a:pPr marL="342900" lvl="0" indent="-342900" algn="just">
              <a:spcAft>
                <a:spcPts val="600"/>
              </a:spcAft>
              <a:buFont typeface="Symbol" panose="05050102010706020507" pitchFamily="18" charset="2"/>
              <a:buChar char=""/>
            </a:pPr>
            <a:r>
              <a:rPr lang="hu-HU" sz="1800" dirty="0">
                <a:effectLst/>
                <a:latin typeface="Calibri" panose="020F0502020204030204" pitchFamily="34" charset="0"/>
                <a:ea typeface="Times New Roman" panose="02020603050405020304" pitchFamily="18" charset="0"/>
              </a:rPr>
              <a:t>információt az üzleti kapcsolat céljáról és tervezett jellegéről</a:t>
            </a:r>
            <a:endParaRPr lang="hu-HU" sz="1800" dirty="0">
              <a:effectLst/>
              <a:latin typeface="Times New Roman" panose="02020603050405020304" pitchFamily="18" charset="0"/>
              <a:ea typeface="SimSun" panose="02010600030101010101" pitchFamily="2" charset="-122"/>
            </a:endParaRPr>
          </a:p>
          <a:p>
            <a:pPr marL="342900" lvl="0" indent="-342900" algn="just">
              <a:spcAft>
                <a:spcPts val="600"/>
              </a:spcAft>
              <a:buFont typeface="Symbol" panose="05050102010706020507" pitchFamily="18" charset="2"/>
              <a:buChar char=""/>
            </a:pPr>
            <a:r>
              <a:rPr lang="hu-HU" sz="1800" dirty="0">
                <a:effectLst/>
                <a:latin typeface="Calibri" panose="020F0502020204030204" pitchFamily="34" charset="0"/>
                <a:ea typeface="Times New Roman" panose="02020603050405020304" pitchFamily="18" charset="0"/>
              </a:rPr>
              <a:t>a teljesítés körülményei (hely, idő, mód)</a:t>
            </a:r>
            <a:endParaRPr lang="hu-HU" sz="1800" dirty="0">
              <a:effectLst/>
              <a:latin typeface="Times New Roman" panose="02020603050405020304" pitchFamily="18" charset="0"/>
              <a:ea typeface="SimSun" panose="02010600030101010101" pitchFamily="2" charset="-122"/>
            </a:endParaRPr>
          </a:p>
          <a:p>
            <a:pPr marL="342900" lvl="0" indent="-342900" algn="just">
              <a:spcAft>
                <a:spcPts val="600"/>
              </a:spcAft>
              <a:buFont typeface="Symbol" panose="05050102010706020507" pitchFamily="18" charset="2"/>
              <a:buChar char=""/>
            </a:pPr>
            <a:r>
              <a:rPr lang="hu-HU" sz="1800" dirty="0">
                <a:effectLst/>
                <a:latin typeface="Calibri" panose="020F0502020204030204" pitchFamily="34" charset="0"/>
                <a:ea typeface="Times New Roman" panose="02020603050405020304" pitchFamily="18" charset="0"/>
              </a:rPr>
              <a:t>kockázatérzékenységi megközelítés alapján kéri a pénzeszközök forrására vonatkozó információk rendelkezésre bocsátását, valamint ezen információk igazoló ellenőrzése érdekében a pénzeszközök forrására vonatkozó dokumentumok bemutatását.,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398247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83801FE-68F3-431F-B8F5-731C543B9EFD}"/>
              </a:ext>
            </a:extLst>
          </p:cNvPr>
          <p:cNvSpPr>
            <a:spLocks noGrp="1"/>
          </p:cNvSpPr>
          <p:nvPr>
            <p:ph type="title"/>
          </p:nvPr>
        </p:nvSpPr>
        <p:spPr/>
        <p:txBody>
          <a:bodyPr/>
          <a:lstStyle/>
          <a:p>
            <a:r>
              <a:rPr lang="hu-HU" sz="1800" b="1" dirty="0">
                <a:effectLst/>
                <a:latin typeface="Calibri" panose="020F0502020204030204" pitchFamily="34" charset="0"/>
              </a:rPr>
              <a:t>AZ ÜGYFÉL-ÁTVILÁGÍTÁS ALAPELVEI</a:t>
            </a:r>
            <a:endParaRPr lang="hu-HU" dirty="0"/>
          </a:p>
        </p:txBody>
      </p:sp>
      <p:sp>
        <p:nvSpPr>
          <p:cNvPr id="3" name="Tartalom helye 2">
            <a:extLst>
              <a:ext uri="{FF2B5EF4-FFF2-40B4-BE49-F238E27FC236}">
                <a16:creationId xmlns:a16="http://schemas.microsoft.com/office/drawing/2014/main" id="{25CC72D4-55B1-49F7-B544-AABC4B31E747}"/>
              </a:ext>
            </a:extLst>
          </p:cNvPr>
          <p:cNvSpPr>
            <a:spLocks noGrp="1"/>
          </p:cNvSpPr>
          <p:nvPr>
            <p:ph idx="1"/>
          </p:nvPr>
        </p:nvSpPr>
        <p:spPr/>
        <p:txBody>
          <a:bodyPr>
            <a:normAutofit/>
          </a:bodyPr>
          <a:lstStyle/>
          <a:p>
            <a:pPr marL="0" indent="0" algn="just">
              <a:buNone/>
            </a:pPr>
            <a:r>
              <a:rPr lang="hu-HU" sz="1800" dirty="0">
                <a:effectLst/>
                <a:latin typeface="Calibri" panose="020F0502020204030204" pitchFamily="34" charset="0"/>
                <a:ea typeface="SimSun" panose="02010600030101010101" pitchFamily="2" charset="-122"/>
              </a:rPr>
              <a:t>A Szolgáltató kockázati szinthez igazodóan háromféle ügyfél-azonosítást végez:</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egyszerűsített, (alacsony kockázati szint)</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normál (közepes/átlagos kockázati szint)</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fokozott (magas kockázati szint)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ügyfél átvilágítást.</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ügyfél-átvilágítás az alkuszi megbízási szerződésben is történhet és nem szükséges az Adatlapot használni, ha az alábbi feltételek mindegyike fennáll:</a:t>
            </a: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SimSun" panose="02010600030101010101" pitchFamily="2" charset="-122"/>
              </a:rPr>
              <a:t>a szerződő természetes személy,</a:t>
            </a: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SimSun" panose="02010600030101010101" pitchFamily="2" charset="-122"/>
              </a:rPr>
              <a:t>saját nevében jár el,</a:t>
            </a:r>
          </a:p>
          <a:p>
            <a:pPr algn="just"/>
            <a:r>
              <a:rPr lang="hu-HU" sz="1800" dirty="0">
                <a:effectLst/>
                <a:latin typeface="Calibri" panose="020F0502020204030204" pitchFamily="34" charset="0"/>
                <a:ea typeface="SimSun" panose="02010600030101010101" pitchFamily="2" charset="-122"/>
              </a:rPr>
              <a:t>nem kell fokozott átvilágítást végrehajtani (pl. nem kiemelt közszereplő, személyesen megjelent az ügyfél, stb.),</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endParaRPr lang="hu-HU" dirty="0"/>
          </a:p>
        </p:txBody>
      </p:sp>
    </p:spTree>
    <p:extLst>
      <p:ext uri="{BB962C8B-B14F-4D97-AF65-F5344CB8AC3E}">
        <p14:creationId xmlns:p14="http://schemas.microsoft.com/office/powerpoint/2010/main" val="1154544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96BD7FD-5883-48D7-BF57-5AE53356B0FF}"/>
              </a:ext>
            </a:extLst>
          </p:cNvPr>
          <p:cNvSpPr>
            <a:spLocks noGrp="1"/>
          </p:cNvSpPr>
          <p:nvPr>
            <p:ph type="title"/>
          </p:nvPr>
        </p:nvSpPr>
        <p:spPr/>
        <p:txBody>
          <a:bodyPr>
            <a:normAutofit/>
          </a:bodyPr>
          <a:lstStyle/>
          <a:p>
            <a:r>
              <a:rPr lang="hu-HU" sz="2400" b="1" dirty="0">
                <a:effectLst/>
                <a:latin typeface="Calibri" panose="020F0502020204030204" pitchFamily="34" charset="0"/>
              </a:rPr>
              <a:t>ÜGYFÉL-ÁTVILÁGÍTÁS</a:t>
            </a:r>
            <a:endParaRPr lang="hu-HU" sz="2400" dirty="0"/>
          </a:p>
        </p:txBody>
      </p:sp>
      <p:sp>
        <p:nvSpPr>
          <p:cNvPr id="3" name="Tartalom helye 2">
            <a:extLst>
              <a:ext uri="{FF2B5EF4-FFF2-40B4-BE49-F238E27FC236}">
                <a16:creationId xmlns:a16="http://schemas.microsoft.com/office/drawing/2014/main" id="{F02974E8-916E-47B9-810A-51AA620CC7DB}"/>
              </a:ext>
            </a:extLst>
          </p:cNvPr>
          <p:cNvSpPr>
            <a:spLocks noGrp="1"/>
          </p:cNvSpPr>
          <p:nvPr>
            <p:ph idx="1"/>
          </p:nvPr>
        </p:nvSpPr>
        <p:spPr>
          <a:xfrm>
            <a:off x="838200" y="1825624"/>
            <a:ext cx="10515600" cy="4489717"/>
          </a:xfrm>
        </p:spPr>
        <p:txBody>
          <a:bodyPr>
            <a:normAutofit fontScale="85000" lnSpcReduction="20000"/>
          </a:bodyPr>
          <a:lstStyle/>
          <a:p>
            <a:pPr marL="0" indent="0" algn="just">
              <a:buNone/>
            </a:pPr>
            <a:r>
              <a:rPr lang="hu-HU" sz="2300" dirty="0">
                <a:effectLst/>
                <a:latin typeface="Calibri" panose="020F0502020204030204" pitchFamily="34" charset="0"/>
                <a:ea typeface="SimSun" panose="02010600030101010101" pitchFamily="2" charset="-122"/>
              </a:rPr>
              <a:t>Amennyiben az ügyfél nem felel meg a fenti kritériumoknak (pl. jogi személy, jogi személyiséggel nem rendelkező szervezet, egyéni vállalkozó ügyfél, vagy más nevében eljáró természetes személy vagy fokozott ügyfél-átvilágítás szükséges), úgy mindenképpen kötelező kitölteni az azonosítási adatlapot</a:t>
            </a:r>
            <a:r>
              <a:rPr lang="hu-HU" sz="2300" dirty="0">
                <a:latin typeface="Calibri" panose="020F0502020204030204" pitchFamily="34" charset="0"/>
                <a:ea typeface="SimSun" panose="02010600030101010101" pitchFamily="2" charset="-122"/>
              </a:rPr>
              <a:t>.</a:t>
            </a:r>
          </a:p>
          <a:p>
            <a:pPr marL="0" indent="0" algn="just">
              <a:buNone/>
            </a:pPr>
            <a:endParaRPr lang="hu-HU" sz="2300" dirty="0">
              <a:effectLst/>
              <a:latin typeface="Calibri" panose="020F0502020204030204" pitchFamily="34" charset="0"/>
              <a:ea typeface="SimSun" panose="02010600030101010101" pitchFamily="2" charset="-122"/>
            </a:endParaRPr>
          </a:p>
          <a:p>
            <a:pPr marL="0" indent="0" algn="just">
              <a:buNone/>
            </a:pPr>
            <a:r>
              <a:rPr lang="hu-HU" sz="2300" dirty="0">
                <a:effectLst/>
                <a:latin typeface="Calibri" panose="020F0502020204030204" pitchFamily="34" charset="0"/>
                <a:ea typeface="SimSun" panose="02010600030101010101" pitchFamily="2" charset="-122"/>
              </a:rPr>
              <a:t>Jogi személy, jogi személyiséggel nem rendelkező szervezet, egyéni vállalkozó szerződő esetén is minden esetben kötelező az adóilletőségre vonatkozó nyilatkozat megadása. </a:t>
            </a:r>
          </a:p>
          <a:p>
            <a:pPr marL="0" indent="0" algn="just">
              <a:buNone/>
            </a:pPr>
            <a:endParaRPr lang="hu-HU" sz="2300" b="1" dirty="0">
              <a:latin typeface="Calibri" panose="020F0502020204030204" pitchFamily="34" charset="0"/>
              <a:ea typeface="SimSun" panose="02010600030101010101" pitchFamily="2" charset="-122"/>
            </a:endParaRPr>
          </a:p>
          <a:p>
            <a:pPr marL="0" indent="0" algn="just">
              <a:buNone/>
            </a:pPr>
            <a:r>
              <a:rPr lang="hu-HU" sz="2300" b="1" dirty="0">
                <a:effectLst/>
                <a:latin typeface="Calibri" panose="020F0502020204030204" pitchFamily="34" charset="0"/>
                <a:ea typeface="SimSun" panose="02010600030101010101" pitchFamily="2" charset="-122"/>
              </a:rPr>
              <a:t>Az azonosítási kötelezettség alá eső és az azonosítást végző személye nem egyezhet meg</a:t>
            </a:r>
            <a:r>
              <a:rPr lang="hu-HU" sz="2300" dirty="0">
                <a:effectLst/>
                <a:latin typeface="Calibri" panose="020F0502020204030204" pitchFamily="34" charset="0"/>
                <a:ea typeface="SimSun" panose="02010600030101010101" pitchFamily="2" charset="-122"/>
              </a:rPr>
              <a:t>. </a:t>
            </a:r>
            <a:endParaRPr lang="hu-HU" sz="2300" dirty="0">
              <a:effectLst/>
              <a:latin typeface="Times New Roman" panose="02020603050405020304" pitchFamily="18" charset="0"/>
              <a:ea typeface="SimSun" panose="02010600030101010101" pitchFamily="2" charset="-122"/>
            </a:endParaRPr>
          </a:p>
          <a:p>
            <a:pPr algn="just"/>
            <a:endParaRPr lang="hu-HU" sz="2300" dirty="0">
              <a:effectLst/>
              <a:latin typeface="Times New Roman" panose="02020603050405020304" pitchFamily="18" charset="0"/>
              <a:ea typeface="SimSun" panose="02010600030101010101" pitchFamily="2" charset="-122"/>
            </a:endParaRPr>
          </a:p>
          <a:p>
            <a:pPr marL="0" indent="0" algn="just">
              <a:buNone/>
            </a:pPr>
            <a:r>
              <a:rPr lang="hu-HU" sz="2300" dirty="0">
                <a:effectLst/>
                <a:latin typeface="Calibri" panose="020F0502020204030204" pitchFamily="34" charset="0"/>
                <a:ea typeface="SimSun" panose="02010600030101010101" pitchFamily="2" charset="-122"/>
              </a:rPr>
              <a:t>Amennyiben a Szolgáltató munkatársa önmaga részére kíván azonosítási kötelezettség alá eső biztosítást kötni, illetve részére történik azonosítási kötelezettség alá eső kifizetés, az Adatlap</a:t>
            </a:r>
            <a:r>
              <a:rPr lang="hu-HU" sz="2300" dirty="0">
                <a:latin typeface="Calibri" panose="020F0502020204030204" pitchFamily="34" charset="0"/>
                <a:ea typeface="SimSun" panose="02010600030101010101" pitchFamily="2" charset="-122"/>
              </a:rPr>
              <a:t> </a:t>
            </a:r>
            <a:r>
              <a:rPr lang="hu-HU" sz="2300" dirty="0">
                <a:effectLst/>
                <a:latin typeface="Calibri" panose="020F0502020204030204" pitchFamily="34" charset="0"/>
                <a:ea typeface="SimSun" panose="02010600030101010101" pitchFamily="2" charset="-122"/>
              </a:rPr>
              <a:t>ezen részének a kitöltését a Szolgáltató egy másik munkatársa köteles elvégezni. Az azonosító munkavállaló nem tartozhat az azonosítandó személy irányítása alá.</a:t>
            </a:r>
            <a:endParaRPr lang="hu-HU" sz="2300" dirty="0">
              <a:effectLst/>
              <a:latin typeface="Times New Roman" panose="02020603050405020304" pitchFamily="18" charset="0"/>
              <a:ea typeface="SimSun" panose="02010600030101010101" pitchFamily="2" charset="-122"/>
            </a:endParaRPr>
          </a:p>
          <a:p>
            <a:pPr marL="0" indent="0" algn="just">
              <a:buNone/>
            </a:pPr>
            <a:r>
              <a:rPr lang="hu-HU" sz="2300" dirty="0">
                <a:effectLst/>
                <a:latin typeface="Calibri" panose="020F0502020204030204" pitchFamily="34" charset="0"/>
                <a:ea typeface="SimSun" panose="02010600030101010101" pitchFamily="2" charset="-122"/>
              </a:rPr>
              <a:t> </a:t>
            </a:r>
            <a:endParaRPr lang="hu-HU" sz="23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6437593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0DD40D8-711A-4819-8127-ADC2BE12D5F5}"/>
              </a:ext>
            </a:extLst>
          </p:cNvPr>
          <p:cNvSpPr>
            <a:spLocks noGrp="1"/>
          </p:cNvSpPr>
          <p:nvPr>
            <p:ph type="title"/>
          </p:nvPr>
        </p:nvSpPr>
        <p:spPr/>
        <p:txBody>
          <a:bodyPr/>
          <a:lstStyle/>
          <a:p>
            <a:r>
              <a:rPr lang="hu-HU" sz="1800" b="1" dirty="0">
                <a:effectLst/>
                <a:latin typeface="Calibri" panose="020F0502020204030204" pitchFamily="34" charset="0"/>
              </a:rPr>
              <a:t>AZ EGYSZERŰSÍTETT ÜGYFÉL-ÁTVILÁGÍTÁS ESETEI</a:t>
            </a:r>
            <a:endParaRPr lang="hu-HU" dirty="0"/>
          </a:p>
        </p:txBody>
      </p:sp>
      <p:sp>
        <p:nvSpPr>
          <p:cNvPr id="3" name="Tartalom helye 2">
            <a:extLst>
              <a:ext uri="{FF2B5EF4-FFF2-40B4-BE49-F238E27FC236}">
                <a16:creationId xmlns:a16="http://schemas.microsoft.com/office/drawing/2014/main" id="{54E5C20B-A0C4-400C-8561-B1B7DDC4F681}"/>
              </a:ext>
            </a:extLst>
          </p:cNvPr>
          <p:cNvSpPr>
            <a:spLocks noGrp="1"/>
          </p:cNvSpPr>
          <p:nvPr>
            <p:ph idx="1"/>
          </p:nvPr>
        </p:nvSpPr>
        <p:spPr/>
        <p:txBody>
          <a:bodyPr/>
          <a:lstStyle/>
          <a:p>
            <a:pPr marL="1143000" lvl="2" indent="-228600" algn="just">
              <a:lnSpc>
                <a:spcPts val="1200"/>
              </a:lnSpc>
              <a:spcAft>
                <a:spcPts val="600"/>
              </a:spcAft>
              <a:buFont typeface="+mj-lt"/>
              <a:buAutoNum type="alphaLcParenR"/>
              <a:tabLst>
                <a:tab pos="935990" algn="l"/>
                <a:tab pos="935990" algn="l"/>
                <a:tab pos="1371600" algn="l"/>
              </a:tabLst>
            </a:pPr>
            <a:r>
              <a:rPr lang="hu-HU" sz="1400" dirty="0">
                <a:effectLst/>
                <a:ea typeface="SimSun" panose="02010600030101010101" pitchFamily="2" charset="-122"/>
                <a:cs typeface="Times New Roman" panose="02020603050405020304" pitchFamily="18" charset="0"/>
              </a:rPr>
              <a:t>a </a:t>
            </a:r>
            <a:r>
              <a:rPr lang="hu-HU" sz="1400" dirty="0" err="1">
                <a:effectLst/>
                <a:ea typeface="SimSun" panose="02010600030101010101" pitchFamily="2" charset="-122"/>
                <a:cs typeface="Times New Roman" panose="02020603050405020304" pitchFamily="18" charset="0"/>
              </a:rPr>
              <a:t>Pmt</a:t>
            </a:r>
            <a:r>
              <a:rPr lang="hu-HU" sz="1400" dirty="0">
                <a:effectLst/>
                <a:ea typeface="SimSun" panose="02010600030101010101" pitchFamily="2" charset="-122"/>
                <a:cs typeface="Times New Roman" panose="02020603050405020304" pitchFamily="18" charset="0"/>
              </a:rPr>
              <a:t>. 1. § (1) bekezdés a)–e) pontjában meghatározott, az Európai Unió területén székhellyel rendelkező szolgáltató vagy olyan, harmadik országban székhellyel rendelkező – a </a:t>
            </a:r>
            <a:r>
              <a:rPr lang="hu-HU" sz="1400" dirty="0" err="1">
                <a:effectLst/>
                <a:ea typeface="SimSun" panose="02010600030101010101" pitchFamily="2" charset="-122"/>
                <a:cs typeface="Times New Roman" panose="02020603050405020304" pitchFamily="18" charset="0"/>
              </a:rPr>
              <a:t>Pmt</a:t>
            </a:r>
            <a:r>
              <a:rPr lang="hu-HU" sz="1400" dirty="0">
                <a:effectLst/>
                <a:ea typeface="SimSun" panose="02010600030101010101" pitchFamily="2" charset="-122"/>
                <a:cs typeface="Times New Roman" panose="02020603050405020304" pitchFamily="18" charset="0"/>
              </a:rPr>
              <a:t>. 1. § (1) bekezdés a)–e) pontjában meghatározott – szolgáltató, amelyre a </a:t>
            </a:r>
            <a:r>
              <a:rPr lang="hu-HU" sz="1400" dirty="0" err="1">
                <a:effectLst/>
                <a:ea typeface="SimSun" panose="02010600030101010101" pitchFamily="2" charset="-122"/>
                <a:cs typeface="Times New Roman" panose="02020603050405020304" pitchFamily="18" charset="0"/>
              </a:rPr>
              <a:t>Pmt</a:t>
            </a:r>
            <a:r>
              <a:rPr lang="hu-HU" sz="1400" dirty="0">
                <a:effectLst/>
                <a:ea typeface="SimSun" panose="02010600030101010101" pitchFamily="2" charset="-122"/>
                <a:cs typeface="Times New Roman" panose="02020603050405020304" pitchFamily="18" charset="0"/>
              </a:rPr>
              <a:t>.-ben meghatározottakkal egyenértékű követelmények vonatkoznak, és amely ezek betartása tekintetében felügyelet alatt áll,</a:t>
            </a:r>
          </a:p>
          <a:p>
            <a:pPr marL="1143000" lvl="2" indent="-228600" algn="just">
              <a:lnSpc>
                <a:spcPts val="1200"/>
              </a:lnSpc>
              <a:spcAft>
                <a:spcPts val="600"/>
              </a:spcAft>
              <a:buFont typeface="+mj-lt"/>
              <a:buAutoNum type="alphaLcParenR"/>
              <a:tabLst>
                <a:tab pos="935990" algn="l"/>
                <a:tab pos="935990" algn="l"/>
                <a:tab pos="1371600" algn="l"/>
              </a:tabLst>
            </a:pPr>
            <a:endParaRPr lang="hu-HU" sz="1400" dirty="0">
              <a:effectLst/>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ea typeface="SimSun" panose="02010600030101010101" pitchFamily="2" charset="-122"/>
                <a:cs typeface="Times New Roman" panose="02020603050405020304" pitchFamily="18" charset="0"/>
              </a:rPr>
              <a:t>olyan társaság, amelynek értékpapírját egy vagy több tagállamban bevezették a szabályozott piacra, vagy olyan harmadik országbeli társaság, amelyre a közösségi joggal összhangban lévő közzétételi követelmények vonatkoznak,</a:t>
            </a:r>
          </a:p>
          <a:p>
            <a:pPr marL="1143000" lvl="2" indent="-228600" algn="just">
              <a:lnSpc>
                <a:spcPts val="1200"/>
              </a:lnSpc>
              <a:spcAft>
                <a:spcPts val="600"/>
              </a:spcAft>
              <a:buFont typeface="+mj-lt"/>
              <a:buAutoNum type="alphaLcParenR"/>
              <a:tabLst>
                <a:tab pos="935990" algn="l"/>
              </a:tabLst>
            </a:pPr>
            <a:endParaRPr lang="hu-HU" sz="1400" dirty="0">
              <a:effectLst/>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ea typeface="SimSun" panose="02010600030101010101" pitchFamily="2" charset="-122"/>
                <a:cs typeface="Times New Roman" panose="02020603050405020304" pitchFamily="18" charset="0"/>
              </a:rPr>
              <a:t>a </a:t>
            </a:r>
            <a:r>
              <a:rPr lang="hu-HU" sz="1400" dirty="0" err="1">
                <a:effectLst/>
                <a:ea typeface="SimSun" panose="02010600030101010101" pitchFamily="2" charset="-122"/>
                <a:cs typeface="Times New Roman" panose="02020603050405020304" pitchFamily="18" charset="0"/>
              </a:rPr>
              <a:t>Pmt</a:t>
            </a:r>
            <a:r>
              <a:rPr lang="hu-HU" sz="1400" dirty="0">
                <a:effectLst/>
                <a:ea typeface="SimSun" panose="02010600030101010101" pitchFamily="2" charset="-122"/>
                <a:cs typeface="Times New Roman" panose="02020603050405020304" pitchFamily="18" charset="0"/>
              </a:rPr>
              <a:t>. 5. §-</a:t>
            </a:r>
            <a:r>
              <a:rPr lang="hu-HU" sz="1400" dirty="0" err="1">
                <a:effectLst/>
                <a:ea typeface="SimSun" panose="02010600030101010101" pitchFamily="2" charset="-122"/>
                <a:cs typeface="Times New Roman" panose="02020603050405020304" pitchFamily="18" charset="0"/>
              </a:rPr>
              <a:t>ában</a:t>
            </a:r>
            <a:r>
              <a:rPr lang="hu-HU" sz="1400" dirty="0">
                <a:effectLst/>
                <a:ea typeface="SimSun" panose="02010600030101010101" pitchFamily="2" charset="-122"/>
                <a:cs typeface="Times New Roman" panose="02020603050405020304" pitchFamily="18" charset="0"/>
              </a:rPr>
              <a:t> meghatározott felügyeletet ellátó szerv, ezenkívül bármely más, a pénzmosás és a terrorizmus-finanszírozás elleni küzdelem folytatására hatáskörrel rendelkező tagállami hatóság,</a:t>
            </a:r>
          </a:p>
          <a:p>
            <a:pPr marL="1143000" lvl="2" indent="-228600" algn="just">
              <a:lnSpc>
                <a:spcPts val="1200"/>
              </a:lnSpc>
              <a:spcAft>
                <a:spcPts val="600"/>
              </a:spcAft>
              <a:buFont typeface="+mj-lt"/>
              <a:buAutoNum type="alphaLcParenR"/>
              <a:tabLst>
                <a:tab pos="935990" algn="l"/>
              </a:tabLst>
            </a:pPr>
            <a:r>
              <a:rPr lang="hu-HU" sz="1400" dirty="0">
                <a:effectLst/>
                <a:ea typeface="SimSun" panose="02010600030101010101" pitchFamily="2" charset="-122"/>
                <a:cs typeface="Times New Roman" panose="02020603050405020304" pitchFamily="18" charset="0"/>
              </a:rPr>
              <a:t>helyi önkormányzat, a helyi önkormányzat költségvetési szerve,</a:t>
            </a:r>
          </a:p>
          <a:p>
            <a:pPr marL="1143000" lvl="2" indent="-228600" algn="just">
              <a:lnSpc>
                <a:spcPts val="1200"/>
              </a:lnSpc>
              <a:spcAft>
                <a:spcPts val="600"/>
              </a:spcAft>
              <a:buFont typeface="+mj-lt"/>
              <a:buAutoNum type="alphaLcParenR"/>
              <a:tabLst>
                <a:tab pos="935990" algn="l"/>
              </a:tabLst>
            </a:pPr>
            <a:endParaRPr lang="hu-HU" sz="1400" dirty="0">
              <a:effectLst/>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ea typeface="SimSun" panose="02010600030101010101" pitchFamily="2" charset="-122"/>
                <a:cs typeface="Times New Roman" panose="02020603050405020304" pitchFamily="18" charset="0"/>
              </a:rPr>
              <a:t>az Európai Parlament, az Európai Unió Tanácsa, az Európai Bizottság, az Európai Unió Bírósága, az Európai Számvevőszék, az Európai Gazdasági és Szociális Bizottság, a Régiók Bizottsága, az Európai Központi Bank, az Európai Beruházási Bank vagy az Európai Unió más intézménye vagy szerve,</a:t>
            </a:r>
          </a:p>
          <a:p>
            <a:pPr marL="1143000" lvl="2" indent="-228600" algn="just">
              <a:lnSpc>
                <a:spcPts val="1200"/>
              </a:lnSpc>
              <a:spcAft>
                <a:spcPts val="600"/>
              </a:spcAft>
              <a:buFont typeface="+mj-lt"/>
              <a:buAutoNum type="alphaLcParenR"/>
              <a:tabLst>
                <a:tab pos="935990" algn="l"/>
              </a:tabLst>
            </a:pPr>
            <a:r>
              <a:rPr lang="hu-HU" sz="1400" dirty="0">
                <a:effectLst/>
                <a:ea typeface="SimSun" panose="02010600030101010101" pitchFamily="2" charset="-122"/>
                <a:cs typeface="Times New Roman" panose="02020603050405020304" pitchFamily="18" charset="0"/>
              </a:rPr>
              <a:t>sem visszavásárlási értékkel, sem lejárati szolgáltatással nem rendelkező, tisztán kockázati haláleseti életbiztosítást köt egyedi vagy csoportos biztosításként,</a:t>
            </a:r>
          </a:p>
          <a:p>
            <a:pPr marL="0" indent="0">
              <a:buNone/>
            </a:pPr>
            <a:endParaRPr lang="hu-HU" dirty="0"/>
          </a:p>
        </p:txBody>
      </p:sp>
    </p:spTree>
    <p:extLst>
      <p:ext uri="{BB962C8B-B14F-4D97-AF65-F5344CB8AC3E}">
        <p14:creationId xmlns:p14="http://schemas.microsoft.com/office/powerpoint/2010/main" val="1674548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AC6973D-201B-49AA-BF2C-DC40C827CA2B}"/>
              </a:ext>
            </a:extLst>
          </p:cNvPr>
          <p:cNvSpPr>
            <a:spLocks noGrp="1"/>
          </p:cNvSpPr>
          <p:nvPr>
            <p:ph type="title"/>
          </p:nvPr>
        </p:nvSpPr>
        <p:spPr>
          <a:xfrm>
            <a:off x="1136428" y="627564"/>
            <a:ext cx="7474172" cy="1325563"/>
          </a:xfrm>
        </p:spPr>
        <p:txBody>
          <a:bodyPr>
            <a:normAutofit/>
          </a:bodyPr>
          <a:lstStyle/>
          <a:p>
            <a:r>
              <a:rPr lang="hu-HU" sz="4400" b="1" dirty="0">
                <a:effectLst/>
                <a:latin typeface="Calibri" panose="020F0502020204030204" pitchFamily="34" charset="0"/>
                <a:ea typeface="SimSun" panose="02010600030101010101" pitchFamily="2" charset="-122"/>
              </a:rPr>
              <a:t>A PÉNZMOSÁS FOGALMA ÉS SZABÁLYOZÁSA</a:t>
            </a:r>
            <a:endParaRPr lang="hu-HU" dirty="0"/>
          </a:p>
        </p:txBody>
      </p:sp>
      <p:sp>
        <p:nvSpPr>
          <p:cNvPr id="3" name="Tartalom helye 2">
            <a:extLst>
              <a:ext uri="{FF2B5EF4-FFF2-40B4-BE49-F238E27FC236}">
                <a16:creationId xmlns:a16="http://schemas.microsoft.com/office/drawing/2014/main" id="{42F6675B-8535-4644-9E7C-74828E2691AC}"/>
              </a:ext>
            </a:extLst>
          </p:cNvPr>
          <p:cNvSpPr>
            <a:spLocks noGrp="1"/>
          </p:cNvSpPr>
          <p:nvPr>
            <p:ph idx="1"/>
          </p:nvPr>
        </p:nvSpPr>
        <p:spPr>
          <a:xfrm>
            <a:off x="1136429" y="1842052"/>
            <a:ext cx="6467867" cy="4388383"/>
          </a:xfrm>
        </p:spPr>
        <p:txBody>
          <a:bodyPr anchor="ctr">
            <a:normAutofit fontScale="77500" lnSpcReduction="20000"/>
          </a:bodyPr>
          <a:lstStyle/>
          <a:p>
            <a:endParaRPr lang="hu-HU" sz="2400" dirty="0"/>
          </a:p>
          <a:p>
            <a:pPr marL="0" indent="0" algn="just">
              <a:spcBef>
                <a:spcPts val="1200"/>
              </a:spcBef>
              <a:spcAft>
                <a:spcPts val="300"/>
              </a:spcAft>
              <a:buNone/>
            </a:pPr>
            <a:r>
              <a:rPr lang="hu-HU" sz="2400" b="1" dirty="0">
                <a:effectLst/>
                <a:latin typeface="Calibri" panose="020F0502020204030204" pitchFamily="34" charset="0"/>
              </a:rPr>
              <a:t>A pénzmosás definíciója</a:t>
            </a:r>
            <a:endParaRPr lang="hu-HU" sz="2400" b="1" dirty="0">
              <a:effectLst/>
              <a:latin typeface="Arial" panose="020B0604020202020204" pitchFamily="34" charset="0"/>
            </a:endParaRPr>
          </a:p>
          <a:p>
            <a:pPr marL="0" indent="0" algn="just">
              <a:buNone/>
            </a:pPr>
            <a:r>
              <a:rPr lang="hu-HU" sz="2400" dirty="0">
                <a:effectLst/>
                <a:latin typeface="Calibri" panose="020F0502020204030204" pitchFamily="34" charset="0"/>
                <a:ea typeface="SimSun" panose="02010600030101010101" pitchFamily="2" charset="-122"/>
              </a:rPr>
              <a:t>Pénzmosás minden olyan eljárás, melynek célja:</a:t>
            </a:r>
            <a:endParaRPr lang="hu-HU" sz="24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2400" dirty="0">
                <a:effectLst/>
                <a:latin typeface="Calibri" panose="020F0502020204030204" pitchFamily="34" charset="0"/>
                <a:ea typeface="SimSun" panose="02010600030101010101" pitchFamily="2" charset="-122"/>
              </a:rPr>
              <a:t>lehetetlenné tenni az illegálisan szerzett, bűncselekményből származó </a:t>
            </a:r>
            <a:r>
              <a:rPr lang="hu-HU" sz="2400" b="1" dirty="0">
                <a:effectLst/>
                <a:latin typeface="Calibri" panose="020F0502020204030204" pitchFamily="34" charset="0"/>
                <a:ea typeface="SimSun" panose="02010600030101010101" pitchFamily="2" charset="-122"/>
              </a:rPr>
              <a:t>pénz eredetének azonosíthatóságát</a:t>
            </a:r>
            <a:r>
              <a:rPr lang="hu-HU" sz="2400" dirty="0">
                <a:effectLst/>
                <a:latin typeface="Calibri" panose="020F0502020204030204" pitchFamily="34" charset="0"/>
                <a:ea typeface="SimSun" panose="02010600030101010101" pitchFamily="2" charset="-122"/>
              </a:rPr>
              <a:t> és</a:t>
            </a:r>
            <a:endParaRPr lang="hu-HU" sz="24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2400" dirty="0">
                <a:effectLst/>
                <a:latin typeface="Calibri" panose="020F0502020204030204" pitchFamily="34" charset="0"/>
                <a:ea typeface="SimSun" panose="02010600030101010101" pitchFamily="2" charset="-122"/>
              </a:rPr>
              <a:t>azt </a:t>
            </a:r>
            <a:r>
              <a:rPr lang="hu-HU" sz="2400" b="1" dirty="0">
                <a:effectLst/>
                <a:latin typeface="Calibri" panose="020F0502020204030204" pitchFamily="34" charset="0"/>
                <a:ea typeface="SimSun" panose="02010600030101010101" pitchFamily="2" charset="-122"/>
              </a:rPr>
              <a:t>legális forrásból</a:t>
            </a:r>
            <a:r>
              <a:rPr lang="hu-HU" sz="2400" dirty="0">
                <a:effectLst/>
                <a:latin typeface="Calibri" panose="020F0502020204030204" pitchFamily="34" charset="0"/>
                <a:ea typeface="SimSun" panose="02010600030101010101" pitchFamily="2" charset="-122"/>
              </a:rPr>
              <a:t> </a:t>
            </a:r>
            <a:r>
              <a:rPr lang="hu-HU" sz="2400" b="1" dirty="0">
                <a:effectLst/>
                <a:latin typeface="Calibri" panose="020F0502020204030204" pitchFamily="34" charset="0"/>
                <a:ea typeface="SimSun" panose="02010600030101010101" pitchFamily="2" charset="-122"/>
              </a:rPr>
              <a:t>származónak</a:t>
            </a:r>
            <a:r>
              <a:rPr lang="hu-HU" sz="2400" dirty="0">
                <a:effectLst/>
                <a:latin typeface="Calibri" panose="020F0502020204030204" pitchFamily="34" charset="0"/>
                <a:ea typeface="SimSun" panose="02010600030101010101" pitchFamily="2" charset="-122"/>
              </a:rPr>
              <a:t> feltüntetni.</a:t>
            </a:r>
            <a:endParaRPr lang="hu-HU" sz="2400" dirty="0">
              <a:effectLst/>
              <a:latin typeface="Times New Roman" panose="02020603050405020304" pitchFamily="18" charset="0"/>
              <a:ea typeface="SimSun" panose="02010600030101010101" pitchFamily="2" charset="-122"/>
            </a:endParaRPr>
          </a:p>
          <a:p>
            <a:pPr marL="0" indent="0" algn="just">
              <a:buNone/>
            </a:pPr>
            <a:r>
              <a:rPr lang="hu-HU" sz="2400" dirty="0">
                <a:effectLst/>
                <a:latin typeface="Calibri" panose="020F0502020204030204" pitchFamily="34" charset="0"/>
                <a:ea typeface="SimSun" panose="02010600030101010101" pitchFamily="2" charset="-122"/>
              </a:rPr>
              <a:t>A pénzmosás járulékos bűncselekmény, amelyet </a:t>
            </a:r>
            <a:r>
              <a:rPr lang="hu-HU" sz="2400" b="1" dirty="0" err="1">
                <a:effectLst/>
                <a:latin typeface="Calibri" panose="020F0502020204030204" pitchFamily="34" charset="0"/>
                <a:ea typeface="SimSun" panose="02010600030101010101" pitchFamily="2" charset="-122"/>
              </a:rPr>
              <a:t>Btk-ba</a:t>
            </a:r>
            <a:r>
              <a:rPr lang="hu-HU" sz="2400" b="1" dirty="0">
                <a:effectLst/>
                <a:latin typeface="Calibri" panose="020F0502020204030204" pitchFamily="34" charset="0"/>
                <a:ea typeface="SimSun" panose="02010600030101010101" pitchFamily="2" charset="-122"/>
              </a:rPr>
              <a:t> ütköző cselekmény előz meg</a:t>
            </a:r>
            <a:r>
              <a:rPr lang="hu-HU" sz="2400" dirty="0">
                <a:effectLst/>
                <a:latin typeface="Calibri" panose="020F0502020204030204" pitchFamily="34" charset="0"/>
                <a:ea typeface="SimSun" panose="02010600030101010101" pitchFamily="2" charset="-122"/>
              </a:rPr>
              <a:t>.</a:t>
            </a:r>
            <a:endParaRPr lang="hu-HU" sz="2400" dirty="0">
              <a:effectLst/>
              <a:latin typeface="Times New Roman" panose="02020603050405020304" pitchFamily="18" charset="0"/>
              <a:ea typeface="SimSun" panose="02010600030101010101" pitchFamily="2" charset="-122"/>
            </a:endParaRPr>
          </a:p>
          <a:p>
            <a:pPr marL="0" indent="0" algn="just">
              <a:buNone/>
            </a:pPr>
            <a:r>
              <a:rPr lang="hu-HU" sz="2400" b="1" dirty="0">
                <a:effectLst/>
                <a:latin typeface="Calibri" panose="020F0502020204030204" pitchFamily="34" charset="0"/>
                <a:ea typeface="SimSun" panose="02010600030101010101" pitchFamily="2" charset="-122"/>
              </a:rPr>
              <a:t>A pénzmosás elleni szabályok</a:t>
            </a:r>
            <a:endParaRPr lang="hu-HU" sz="2400" dirty="0">
              <a:effectLst/>
              <a:latin typeface="Times New Roman" panose="02020603050405020304" pitchFamily="18" charset="0"/>
              <a:ea typeface="SimSun" panose="02010600030101010101" pitchFamily="2" charset="-122"/>
            </a:endParaRPr>
          </a:p>
          <a:p>
            <a:pPr algn="just"/>
            <a:r>
              <a:rPr lang="hu-HU" sz="2400" dirty="0">
                <a:effectLst/>
                <a:latin typeface="Calibri" panose="020F0502020204030204" pitchFamily="34" charset="0"/>
                <a:ea typeface="SimSun" panose="02010600030101010101" pitchFamily="2" charset="-122"/>
              </a:rPr>
              <a:t>A pénzmosás és a terrorizmus finanszírozása elleni eredményes harc csak nemzetközi összefogással lehetséges, egységes elkötelezettség, jogi háttér és gyakorlati megvalósítás útján. A gyakorlatban ezt a nemzetközi szintű kötelező és nem kötelező jogi normák révén lehet elősegíteni, amelyeket az egyes államok saját jogrendjükbe és gyakorlatába illesztenek.</a:t>
            </a:r>
            <a:endParaRPr lang="hu-HU" sz="2400" dirty="0">
              <a:effectLst/>
              <a:latin typeface="Times New Roman" panose="02020603050405020304" pitchFamily="18" charset="0"/>
              <a:ea typeface="SimSun" panose="02010600030101010101" pitchFamily="2" charset="-122"/>
            </a:endParaRPr>
          </a:p>
          <a:p>
            <a:endParaRPr lang="hu-HU" sz="24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B3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a:extLst>
              <a:ext uri="{FF2B5EF4-FFF2-40B4-BE49-F238E27FC236}">
                <a16:creationId xmlns:a16="http://schemas.microsoft.com/office/drawing/2014/main" id="{3830DDCA-C6EA-4C9C-A8C6-6A0A59B1D537}"/>
              </a:ext>
            </a:extLst>
          </p:cNvPr>
          <p:cNvPicPr/>
          <p:nvPr/>
        </p:nvPicPr>
        <p:blipFill>
          <a:blip r:embed="rId2">
            <a:extLst>
              <a:ext uri="{28A0092B-C50C-407E-A947-70E740481C1C}">
                <a14:useLocalDpi xmlns:a14="http://schemas.microsoft.com/office/drawing/2010/main" val="0"/>
              </a:ext>
            </a:extLst>
          </a:blip>
          <a:stretch>
            <a:fillRect/>
          </a:stretch>
        </p:blipFill>
        <p:spPr>
          <a:xfrm>
            <a:off x="9254442" y="3193238"/>
            <a:ext cx="1462088" cy="471523"/>
          </a:xfrm>
          <a:prstGeom prst="rect">
            <a:avLst/>
          </a:prstGeom>
        </p:spPr>
      </p:pic>
    </p:spTree>
    <p:extLst>
      <p:ext uri="{BB962C8B-B14F-4D97-AF65-F5344CB8AC3E}">
        <p14:creationId xmlns:p14="http://schemas.microsoft.com/office/powerpoint/2010/main" val="28362410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D2991B0-8057-4D16-A2C2-C9851B7FB1E5}"/>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773ECB6C-A4F4-4418-83B8-1F914D0F6178}"/>
              </a:ext>
            </a:extLst>
          </p:cNvPr>
          <p:cNvSpPr>
            <a:spLocks noGrp="1"/>
          </p:cNvSpPr>
          <p:nvPr>
            <p:ph idx="1"/>
          </p:nvPr>
        </p:nvSpPr>
        <p:spPr/>
        <p:txBody>
          <a:bodyPr/>
          <a:lstStyle/>
          <a:p>
            <a:pPr marL="914400" lvl="2" indent="0" algn="just">
              <a:lnSpc>
                <a:spcPts val="1200"/>
              </a:lnSpc>
              <a:spcAft>
                <a:spcPts val="600"/>
              </a:spcAft>
              <a:buNone/>
              <a:tabLst>
                <a:tab pos="935990" algn="l"/>
              </a:tabLst>
            </a:pPr>
            <a:r>
              <a:rPr lang="hu-HU" sz="1400" b="1" dirty="0">
                <a:effectLst/>
                <a:latin typeface="Calibri" panose="020F0502020204030204" pitchFamily="34" charset="0"/>
              </a:rPr>
              <a:t>AZ EGYSZERŰSÍTETT ÜGYFÉL-ÁTVILÁGÍTÁS ESETEI</a:t>
            </a:r>
            <a:endParaRPr lang="hu-HU" sz="1400" dirty="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endParaRPr lang="hu-HU" sz="1400" dirty="0">
              <a:effectLst/>
              <a:ea typeface="SimSun" panose="02010600030101010101" pitchFamily="2" charset="-122"/>
              <a:cs typeface="Times New Roman" panose="02020603050405020304" pitchFamily="18" charset="0"/>
            </a:endParaRPr>
          </a:p>
          <a:p>
            <a:pPr marL="914400" lvl="2" indent="0" algn="just">
              <a:lnSpc>
                <a:spcPts val="1200"/>
              </a:lnSpc>
              <a:spcAft>
                <a:spcPts val="600"/>
              </a:spcAft>
              <a:buNone/>
              <a:tabLst>
                <a:tab pos="935990" algn="l"/>
              </a:tabLst>
            </a:pPr>
            <a:r>
              <a:rPr lang="hu-HU" sz="1400" dirty="0">
                <a:effectLst/>
                <a:ea typeface="SimSun" panose="02010600030101010101" pitchFamily="2" charset="-122"/>
                <a:cs typeface="Times New Roman" panose="02020603050405020304" pitchFamily="18" charset="0"/>
              </a:rPr>
              <a:t>g) az életbiztosítási ágba tartozó biztosítás esetén, olyan biztosítást köt, amelynek az éves biztosítási díja nem haladja meg a kettőszázhatvanezer forintot vagy amennyiben az egyszeri biztosítási díj nem haladja meg a hatszázötvenezer forintot,</a:t>
            </a:r>
          </a:p>
          <a:p>
            <a:pPr marL="914400" lvl="2" indent="0" algn="just">
              <a:lnSpc>
                <a:spcPts val="1200"/>
              </a:lnSpc>
              <a:spcAft>
                <a:spcPts val="600"/>
              </a:spcAft>
              <a:buNone/>
              <a:tabLst>
                <a:tab pos="935990" algn="l"/>
              </a:tabLst>
            </a:pPr>
            <a:r>
              <a:rPr lang="hu-HU" sz="1400" dirty="0">
                <a:effectLst/>
                <a:ea typeface="SimSun" panose="02010600030101010101" pitchFamily="2" charset="-122"/>
                <a:cs typeface="Times New Roman" panose="02020603050405020304" pitchFamily="18" charset="0"/>
              </a:rPr>
              <a:t>i) a személyi jövedelemadóról szóló törvény szerinti nyugdíjbiztosítást köt, ide nem értve a szerződés teljes vagy részleges visszavásárlására vonatkozó ügyletet.</a:t>
            </a:r>
          </a:p>
          <a:p>
            <a:pPr marL="0" indent="0">
              <a:buNone/>
            </a:pPr>
            <a:endParaRPr lang="hu-HU" dirty="0"/>
          </a:p>
        </p:txBody>
      </p:sp>
    </p:spTree>
    <p:extLst>
      <p:ext uri="{BB962C8B-B14F-4D97-AF65-F5344CB8AC3E}">
        <p14:creationId xmlns:p14="http://schemas.microsoft.com/office/powerpoint/2010/main" val="3153061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BF9AFD0-2293-491F-A900-05F9CD5FFB09}"/>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AZ EGYSZERŰSÍTETT ÜGYFÉL-ÁTVILÁGÍTÁS FELADATAI</a:t>
            </a:r>
            <a:endParaRPr lang="hu-HU" dirty="0"/>
          </a:p>
        </p:txBody>
      </p:sp>
      <p:sp>
        <p:nvSpPr>
          <p:cNvPr id="3" name="Tartalom helye 2">
            <a:extLst>
              <a:ext uri="{FF2B5EF4-FFF2-40B4-BE49-F238E27FC236}">
                <a16:creationId xmlns:a16="http://schemas.microsoft.com/office/drawing/2014/main" id="{A24A7E7F-0419-4A21-8124-006D50F2DFE7}"/>
              </a:ext>
            </a:extLst>
          </p:cNvPr>
          <p:cNvSpPr>
            <a:spLocks noGrp="1"/>
          </p:cNvSpPr>
          <p:nvPr>
            <p:ph idx="1"/>
          </p:nvPr>
        </p:nvSpPr>
        <p:spPr>
          <a:xfrm>
            <a:off x="639097" y="1435510"/>
            <a:ext cx="11051457" cy="5057365"/>
          </a:xfrm>
        </p:spPr>
        <p:txBody>
          <a:bodyPr>
            <a:normAutofit/>
          </a:bodyPr>
          <a:lstStyle/>
          <a:p>
            <a:pPr marL="0" indent="0" algn="just">
              <a:buNone/>
            </a:pPr>
            <a:r>
              <a:rPr lang="hu-HU" sz="1800" b="1" dirty="0">
                <a:effectLst/>
                <a:latin typeface="Calibri" panose="020F0502020204030204" pitchFamily="34" charset="0"/>
                <a:ea typeface="SimSun" panose="02010600030101010101" pitchFamily="2" charset="-122"/>
              </a:rPr>
              <a:t>Egyszerűsített ügyfél-átvilágítás során a Szolgáltató munkatársának a következő feladatokat kell ellátnia:</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400" dirty="0">
              <a:effectLst/>
              <a:latin typeface="Times New Roman" panose="02020603050405020304" pitchFamily="18" charset="0"/>
              <a:ea typeface="SimSun" panose="02010600030101010101" pitchFamily="2" charset="-122"/>
            </a:endParaRPr>
          </a:p>
          <a:p>
            <a:pPr marL="342900" lvl="0" indent="-342900" algn="just">
              <a:lnSpc>
                <a:spcPts val="1200"/>
              </a:lnSpc>
              <a:spcAft>
                <a:spcPts val="600"/>
              </a:spcAft>
              <a:buFont typeface="Symbol" panose="05050102010706020507" pitchFamily="18" charset="2"/>
              <a:buChar char=""/>
              <a:tabLst>
                <a:tab pos="226695" algn="l"/>
              </a:tabLst>
            </a:pPr>
            <a:r>
              <a:rPr lang="hu-HU" sz="1400" dirty="0">
                <a:effectLst/>
                <a:latin typeface="Calibri" panose="020F0502020204030204" pitchFamily="34" charset="0"/>
                <a:ea typeface="Times New Roman" panose="02020603050405020304" pitchFamily="18" charset="0"/>
              </a:rPr>
              <a:t>rögzíteni az Adatlapon az előírt adatokat;</a:t>
            </a:r>
            <a:endParaRPr lang="hu-HU" sz="1400" dirty="0">
              <a:effectLst/>
              <a:latin typeface="Times New Roman" panose="02020603050405020304" pitchFamily="18" charset="0"/>
              <a:ea typeface="SimSun" panose="02010600030101010101" pitchFamily="2" charset="-122"/>
            </a:endParaRPr>
          </a:p>
          <a:p>
            <a:pPr marL="342900" lvl="0" indent="-342900" algn="just">
              <a:lnSpc>
                <a:spcPts val="1200"/>
              </a:lnSpc>
              <a:spcAft>
                <a:spcPts val="600"/>
              </a:spcAft>
              <a:buFont typeface="Symbol" panose="05050102010706020507" pitchFamily="18" charset="2"/>
              <a:buChar char=""/>
              <a:tabLst>
                <a:tab pos="226695" algn="l"/>
              </a:tabLst>
            </a:pPr>
            <a:r>
              <a:rPr lang="hu-HU" sz="1400" dirty="0">
                <a:effectLst/>
                <a:latin typeface="Calibri" panose="020F0502020204030204" pitchFamily="34" charset="0"/>
                <a:ea typeface="Times New Roman" panose="02020603050405020304" pitchFamily="18" charset="0"/>
              </a:rPr>
              <a:t>az adatokat tartalmazó okiratokat az ügyfélnek be kell mutatnia az ügyintéző részére és arról</a:t>
            </a:r>
            <a:r>
              <a:rPr lang="hu-HU" sz="1400" dirty="0">
                <a:latin typeface="Times New Roman" panose="02020603050405020304" pitchFamily="18" charset="0"/>
                <a:ea typeface="SimSun" panose="02010600030101010101" pitchFamily="2" charset="-122"/>
              </a:rPr>
              <a:t> </a:t>
            </a:r>
            <a:r>
              <a:rPr lang="hu-HU" sz="1400" dirty="0">
                <a:effectLst/>
                <a:latin typeface="Calibri" panose="020F0502020204030204" pitchFamily="34" charset="0"/>
                <a:ea typeface="Times New Roman" panose="02020603050405020304" pitchFamily="18" charset="0"/>
              </a:rPr>
              <a:t>az ügyintézőnek másolatot kell készítenie A másolat készítése során a figyelemmel kell lenni</a:t>
            </a:r>
            <a:r>
              <a:rPr lang="hu-HU" sz="1400" dirty="0">
                <a:latin typeface="Times New Roman" panose="02020603050405020304" pitchFamily="18" charset="0"/>
                <a:ea typeface="SimSun" panose="02010600030101010101" pitchFamily="2" charset="-122"/>
              </a:rPr>
              <a:t> </a:t>
            </a:r>
            <a:r>
              <a:rPr lang="hu-HU" sz="1400" dirty="0">
                <a:effectLst/>
                <a:latin typeface="Calibri" panose="020F0502020204030204" pitchFamily="34" charset="0"/>
                <a:ea typeface="Times New Roman" panose="02020603050405020304" pitchFamily="18" charset="0"/>
              </a:rPr>
              <a:t>arra, hogy azokról az adatokról nem lehet másolatot készíteni, amelyek kezelésére a Szolgáltató _megfelelő jogalap hiányában – nem jogosult. Így a másolat készítése szigorúan tilos lemásolni a lakcímkártya azon oldalát, amelyen az ügyfél személyi azonosító száma található. A személyazonosító igazolványon szereplő képmást NEM kell kitakarni, a fotó is másolható!;</a:t>
            </a:r>
            <a:endParaRPr lang="hu-HU" sz="1400" dirty="0">
              <a:effectLst/>
              <a:latin typeface="Times New Roman" panose="02020603050405020304" pitchFamily="18" charset="0"/>
              <a:ea typeface="SimSun" panose="02010600030101010101" pitchFamily="2" charset="-122"/>
            </a:endParaRPr>
          </a:p>
          <a:p>
            <a:pPr marL="0" indent="0" algn="just">
              <a:lnSpc>
                <a:spcPts val="1200"/>
              </a:lnSpc>
              <a:spcAft>
                <a:spcPts val="600"/>
              </a:spcAft>
              <a:buNone/>
              <a:tabLst>
                <a:tab pos="226695" algn="l"/>
              </a:tabLst>
            </a:pPr>
            <a:r>
              <a:rPr lang="hu-HU" sz="1400" dirty="0">
                <a:effectLst/>
                <a:latin typeface="Calibri" panose="020F0502020204030204" pitchFamily="34" charset="0"/>
                <a:ea typeface="Times New Roman" panose="02020603050405020304" pitchFamily="18" charset="0"/>
              </a:rPr>
              <a:t>●	tényleges tulajdonos kilétének tisztázása (adatok rögzítése, nyilatkozat kiemelt közszereplői minőségről);</a:t>
            </a:r>
            <a:endParaRPr lang="hu-HU" sz="1400" dirty="0">
              <a:effectLst/>
              <a:latin typeface="Times New Roman" panose="02020603050405020304" pitchFamily="18" charset="0"/>
              <a:ea typeface="SimSun" panose="02010600030101010101" pitchFamily="2" charset="-122"/>
            </a:endParaRPr>
          </a:p>
          <a:p>
            <a:pPr marL="0" indent="0" algn="just">
              <a:lnSpc>
                <a:spcPts val="1200"/>
              </a:lnSpc>
              <a:spcAft>
                <a:spcPts val="600"/>
              </a:spcAft>
              <a:buNone/>
              <a:tabLst>
                <a:tab pos="226695" algn="l"/>
              </a:tabLst>
            </a:pPr>
            <a:r>
              <a:rPr lang="hu-HU" sz="1400" dirty="0">
                <a:effectLst/>
                <a:latin typeface="Calibri" panose="020F0502020204030204" pitchFamily="34" charset="0"/>
                <a:ea typeface="Times New Roman" panose="02020603050405020304" pitchFamily="18" charset="0"/>
              </a:rPr>
              <a:t>●	kiemelt közszereplői jelleg meghatározásával kapcsolatban előírt feladatokat el kell végezni FONTOS: amennyiben a ügyfél kiemelt közszereplői minőségéről nyilatkozik, akkor kizárólag fokozott átvilágítás alkalmazandó!;</a:t>
            </a:r>
            <a:endParaRPr lang="hu-HU" sz="1400" dirty="0">
              <a:effectLst/>
              <a:latin typeface="Times New Roman" panose="02020603050405020304" pitchFamily="18" charset="0"/>
              <a:ea typeface="SimSun" panose="02010600030101010101" pitchFamily="2" charset="-122"/>
            </a:endParaRPr>
          </a:p>
          <a:p>
            <a:pPr marL="342900" lvl="0" indent="-342900" algn="just">
              <a:lnSpc>
                <a:spcPts val="1200"/>
              </a:lnSpc>
              <a:spcAft>
                <a:spcPts val="600"/>
              </a:spcAft>
              <a:buFont typeface="Symbol" panose="05050102010706020507" pitchFamily="18" charset="2"/>
              <a:buChar char=""/>
              <a:tabLst>
                <a:tab pos="226695" algn="l"/>
              </a:tabLst>
            </a:pPr>
            <a:r>
              <a:rPr lang="hu-HU" sz="1400" dirty="0">
                <a:effectLst/>
                <a:latin typeface="Calibri" panose="020F0502020204030204" pitchFamily="34" charset="0"/>
                <a:ea typeface="Times New Roman" panose="02020603050405020304" pitchFamily="18" charset="0"/>
              </a:rPr>
              <a:t>az</a:t>
            </a:r>
            <a:r>
              <a:rPr lang="hu-HU" sz="1400" dirty="0">
                <a:effectLst/>
                <a:latin typeface="Calibri" panose="020F0502020204030204" pitchFamily="34" charset="0"/>
                <a:ea typeface="SimSun" panose="02010600030101010101" pitchFamily="2" charset="-122"/>
              </a:rPr>
              <a:t> üzleti kapcsolatot folyamatosan figyelemmel kísérni</a:t>
            </a:r>
            <a:r>
              <a:rPr lang="hu-HU" sz="1400" dirty="0">
                <a:effectLst/>
                <a:latin typeface="Calibri" panose="020F0502020204030204" pitchFamily="34" charset="0"/>
                <a:ea typeface="Times New Roman" panose="02020603050405020304" pitchFamily="18" charset="0"/>
              </a:rPr>
              <a:t>, elemezni az </a:t>
            </a:r>
            <a:r>
              <a:rPr lang="hu-HU" sz="1400" dirty="0">
                <a:effectLst/>
                <a:latin typeface="Calibri" panose="020F0502020204030204" pitchFamily="34" charset="0"/>
                <a:ea typeface="SimSun" panose="02010600030101010101" pitchFamily="2" charset="-122"/>
              </a:rPr>
              <a:t>ügyleti </a:t>
            </a:r>
            <a:r>
              <a:rPr lang="hu-HU" sz="1400" dirty="0">
                <a:effectLst/>
                <a:latin typeface="Calibri" panose="020F0502020204030204" pitchFamily="34" charset="0"/>
                <a:ea typeface="Times New Roman" panose="02020603050405020304" pitchFamily="18" charset="0"/>
              </a:rPr>
              <a:t>megbízásokat, (monitoring)</a:t>
            </a:r>
            <a:endParaRPr lang="hu-HU" sz="1400" dirty="0">
              <a:effectLst/>
              <a:latin typeface="Times New Roman" panose="02020603050405020304" pitchFamily="18" charset="0"/>
              <a:ea typeface="SimSun" panose="02010600030101010101" pitchFamily="2" charset="-122"/>
            </a:endParaRPr>
          </a:p>
          <a:p>
            <a:pPr marL="342900" lvl="0" indent="-342900" algn="just">
              <a:lnSpc>
                <a:spcPts val="1200"/>
              </a:lnSpc>
              <a:spcAft>
                <a:spcPts val="600"/>
              </a:spcAft>
              <a:buFont typeface="Symbol" panose="05050102010706020507" pitchFamily="18" charset="2"/>
              <a:buChar char=""/>
              <a:tabLst>
                <a:tab pos="226695" algn="l"/>
              </a:tabLst>
            </a:pPr>
            <a:r>
              <a:rPr lang="hu-HU" sz="1400" dirty="0">
                <a:effectLst/>
                <a:latin typeface="Calibri" panose="020F0502020204030204" pitchFamily="34" charset="0"/>
                <a:ea typeface="Times New Roman" panose="02020603050405020304" pitchFamily="18" charset="0"/>
              </a:rPr>
              <a:t>megfigyelni</a:t>
            </a:r>
            <a:r>
              <a:rPr lang="hu-HU" sz="1400" dirty="0">
                <a:effectLst/>
                <a:latin typeface="Calibri" panose="020F0502020204030204" pitchFamily="34" charset="0"/>
                <a:ea typeface="SimSun" panose="02010600030101010101" pitchFamily="2" charset="-122"/>
              </a:rPr>
              <a:t>, hogy az </a:t>
            </a:r>
            <a:r>
              <a:rPr lang="hu-HU" sz="1400" dirty="0">
                <a:effectLst/>
                <a:latin typeface="Calibri" panose="020F0502020204030204" pitchFamily="34" charset="0"/>
                <a:ea typeface="Times New Roman" panose="02020603050405020304" pitchFamily="18" charset="0"/>
              </a:rPr>
              <a:t>(</a:t>
            </a:r>
            <a:r>
              <a:rPr lang="hu-HU" sz="1400" dirty="0">
                <a:effectLst/>
                <a:latin typeface="Calibri" panose="020F0502020204030204" pitchFamily="34" charset="0"/>
                <a:ea typeface="SimSun" panose="02010600030101010101" pitchFamily="2" charset="-122"/>
              </a:rPr>
              <a:t>adott</a:t>
            </a:r>
            <a:r>
              <a:rPr lang="hu-HU" sz="1400" dirty="0">
                <a:effectLst/>
                <a:latin typeface="Calibri" panose="020F0502020204030204" pitchFamily="34" charset="0"/>
                <a:ea typeface="Times New Roman" panose="02020603050405020304" pitchFamily="18" charset="0"/>
              </a:rPr>
              <a:t>)</a:t>
            </a:r>
            <a:r>
              <a:rPr lang="hu-HU" sz="1400" dirty="0">
                <a:effectLst/>
                <a:latin typeface="Calibri" panose="020F0502020204030204" pitchFamily="34" charset="0"/>
                <a:ea typeface="SimSun" panose="02010600030101010101" pitchFamily="2" charset="-122"/>
              </a:rPr>
              <a:t> ügyleti megbízás összhangban áll-e az ügyfélről rendelkezésre álló adatokkal</a:t>
            </a:r>
            <a:r>
              <a:rPr lang="hu-HU" sz="1400" dirty="0">
                <a:effectLst/>
                <a:latin typeface="Calibri" panose="020F0502020204030204" pitchFamily="34" charset="0"/>
                <a:ea typeface="Times New Roman" panose="02020603050405020304" pitchFamily="18" charset="0"/>
              </a:rPr>
              <a:t> – a jogszabályi elvárásnak megfelelően,</a:t>
            </a:r>
            <a:endParaRPr lang="hu-HU" sz="1400" dirty="0">
              <a:effectLst/>
              <a:latin typeface="Times New Roman" panose="02020603050405020304" pitchFamily="18" charset="0"/>
              <a:ea typeface="SimSun" panose="02010600030101010101" pitchFamily="2" charset="-122"/>
            </a:endParaRPr>
          </a:p>
          <a:p>
            <a:pPr marL="342900" lvl="0" indent="-342900" algn="just">
              <a:lnSpc>
                <a:spcPts val="1200"/>
              </a:lnSpc>
              <a:spcAft>
                <a:spcPts val="600"/>
              </a:spcAft>
              <a:buFont typeface="Symbol" panose="05050102010706020507" pitchFamily="18" charset="2"/>
              <a:buChar char=""/>
              <a:tabLst>
                <a:tab pos="226695" algn="l"/>
              </a:tabLst>
            </a:pPr>
            <a:r>
              <a:rPr lang="hu-HU" sz="1400" dirty="0">
                <a:effectLst/>
                <a:latin typeface="Calibri" panose="020F0502020204030204" pitchFamily="34" charset="0"/>
                <a:ea typeface="SimSun" panose="02010600030101010101" pitchFamily="2" charset="-122"/>
              </a:rPr>
              <a:t>ellenőrizni</a:t>
            </a:r>
            <a:r>
              <a:rPr lang="hu-HU" sz="1400" dirty="0">
                <a:effectLst/>
                <a:latin typeface="Calibri" panose="020F0502020204030204" pitchFamily="34" charset="0"/>
                <a:ea typeface="Times New Roman" panose="02020603050405020304" pitchFamily="18" charset="0"/>
              </a:rPr>
              <a:t> kell, hogy az </a:t>
            </a:r>
            <a:r>
              <a:rPr lang="hu-HU" sz="1400" dirty="0">
                <a:effectLst/>
                <a:latin typeface="Calibri" panose="020F0502020204030204" pitchFamily="34" charset="0"/>
                <a:ea typeface="SimSun" panose="02010600030101010101" pitchFamily="2" charset="-122"/>
              </a:rPr>
              <a:t>üzleti kapcsolat adatai és okiratai naprakészek legyenek (</a:t>
            </a:r>
            <a:r>
              <a:rPr lang="hu-HU" sz="1400" dirty="0">
                <a:effectLst/>
                <a:latin typeface="Calibri" panose="020F0502020204030204" pitchFamily="34" charset="0"/>
                <a:ea typeface="Times New Roman" panose="02020603050405020304" pitchFamily="18" charset="0"/>
              </a:rPr>
              <a:t>érvényesek, hitelesek</a:t>
            </a:r>
            <a:r>
              <a:rPr lang="hu-HU" sz="1400" dirty="0">
                <a:effectLst/>
                <a:latin typeface="Calibri" panose="020F0502020204030204" pitchFamily="34" charset="0"/>
                <a:ea typeface="SimSun" panose="02010600030101010101" pitchFamily="2" charset="-122"/>
              </a:rPr>
              <a:t>),</a:t>
            </a:r>
            <a:endParaRPr lang="hu-HU" sz="1400" dirty="0">
              <a:effectLst/>
              <a:latin typeface="Times New Roman" panose="02020603050405020304" pitchFamily="18" charset="0"/>
              <a:ea typeface="SimSun" panose="02010600030101010101" pitchFamily="2" charset="-122"/>
            </a:endParaRPr>
          </a:p>
          <a:p>
            <a:pPr marL="342900" lvl="0" indent="-342900" algn="just">
              <a:lnSpc>
                <a:spcPts val="1200"/>
              </a:lnSpc>
              <a:spcAft>
                <a:spcPts val="600"/>
              </a:spcAft>
              <a:buFont typeface="Symbol" panose="05050102010706020507" pitchFamily="18" charset="2"/>
              <a:buChar char=""/>
              <a:tabLst>
                <a:tab pos="226695" algn="l"/>
              </a:tabLst>
            </a:pPr>
            <a:r>
              <a:rPr lang="hu-HU" sz="1400" dirty="0">
                <a:effectLst/>
                <a:latin typeface="Calibri" panose="020F0502020204030204" pitchFamily="34" charset="0"/>
                <a:ea typeface="SimSun" panose="02010600030101010101" pitchFamily="2" charset="-122"/>
              </a:rPr>
              <a:t>ellenőrizni, hogy </a:t>
            </a:r>
            <a:r>
              <a:rPr lang="hu-HU" sz="1400" dirty="0">
                <a:effectLst/>
                <a:latin typeface="Calibri" panose="020F0502020204030204" pitchFamily="34" charset="0"/>
                <a:ea typeface="Times New Roman" panose="02020603050405020304" pitchFamily="18" charset="0"/>
              </a:rPr>
              <a:t>a szükséges adatváltozások átvezetése megtörtént-e.</a:t>
            </a:r>
            <a:endParaRPr lang="hu-HU" sz="14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550255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804303A-7BCC-407B-A7AD-3DD3346E1BA5}"/>
              </a:ext>
            </a:extLst>
          </p:cNvPr>
          <p:cNvSpPr>
            <a:spLocks noGrp="1"/>
          </p:cNvSpPr>
          <p:nvPr>
            <p:ph type="title"/>
          </p:nvPr>
        </p:nvSpPr>
        <p:spPr/>
        <p:txBody>
          <a:bodyPr>
            <a:normAutofit/>
          </a:bodyPr>
          <a:lstStyle/>
          <a:p>
            <a:r>
              <a:rPr lang="hu-HU" sz="1600" b="1" dirty="0">
                <a:effectLst/>
                <a:latin typeface="Calibri" panose="020F0502020204030204" pitchFamily="34" charset="0"/>
                <a:ea typeface="SimSun" panose="02010600030101010101" pitchFamily="2" charset="-122"/>
              </a:rPr>
              <a:t>EGYSZERŰSÍTETT ÜGYFÉL-ÁTVILÁGÍTÁS</a:t>
            </a:r>
            <a:endParaRPr lang="hu-HU" sz="1600" dirty="0"/>
          </a:p>
        </p:txBody>
      </p:sp>
      <p:sp>
        <p:nvSpPr>
          <p:cNvPr id="3" name="Tartalom helye 2">
            <a:extLst>
              <a:ext uri="{FF2B5EF4-FFF2-40B4-BE49-F238E27FC236}">
                <a16:creationId xmlns:a16="http://schemas.microsoft.com/office/drawing/2014/main" id="{7B5529C5-E6AD-4CBA-801F-B45D0BB2C997}"/>
              </a:ext>
            </a:extLst>
          </p:cNvPr>
          <p:cNvSpPr>
            <a:spLocks noGrp="1"/>
          </p:cNvSpPr>
          <p:nvPr>
            <p:ph idx="1"/>
          </p:nvPr>
        </p:nvSpPr>
        <p:spPr>
          <a:xfrm>
            <a:off x="675118" y="1375873"/>
            <a:ext cx="10678682" cy="4801090"/>
          </a:xfrm>
        </p:spPr>
        <p:txBody>
          <a:bodyPr>
            <a:normAutofit fontScale="92500" lnSpcReduction="10000"/>
          </a:bodyPr>
          <a:lstStyle/>
          <a:p>
            <a:pPr marL="0" indent="0" algn="just">
              <a:buNone/>
            </a:pPr>
            <a:r>
              <a:rPr lang="hu-HU" sz="1800" dirty="0">
                <a:effectLst/>
                <a:latin typeface="Calibri" panose="020F0502020204030204" pitchFamily="34" charset="0"/>
                <a:ea typeface="SimSun" panose="02010600030101010101" pitchFamily="2" charset="-122"/>
              </a:rPr>
              <a:t>A Szolgáltató a fenti ügyfélátvilágítási intézkedéseket, az ügyfél személyes megjelenés hiányában, az ügyfél által postai úton küldött vagy az ügyfél által az ügyfél azonosított elektronikus levelezési címéről küldött, vagy a szolgáltató által az ügyféllel való kapcsolattartás érdekében üzemeltetett elektronikus felületre feltöltött okiratmásolatok és nyilatkozatok alapján is elvégezheti.</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okiratmásolatokat és nyilatkozatokat magába foglaló jognyilatkozatokat is tartalmazó, az azokban foglalt információ változatlan visszaidézésére, a nyilatkozattevő személyének és a jognyilatkozat megtétele időpontjának azonosítására alkalmas, az ügyfél által a szolgáltató részére hozzáférhetővé tett elektronikus dokumentumok alapján is elvégezheti.</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Ha a szerződő több biztosított részére köt biztosítást (csoportos biztosítási szerződés), akkor is csak a szerződő vonatkozásában kell az azonosítást elvégezni, a </a:t>
            </a:r>
            <a:r>
              <a:rPr lang="hu-HU" sz="1800" dirty="0" err="1">
                <a:effectLst/>
                <a:latin typeface="Calibri" panose="020F0502020204030204" pitchFamily="34" charset="0"/>
                <a:ea typeface="SimSun" panose="02010600030101010101" pitchFamily="2" charset="-122"/>
              </a:rPr>
              <a:t>biztosítottakéban</a:t>
            </a:r>
            <a:r>
              <a:rPr lang="hu-HU" sz="1800" dirty="0">
                <a:effectLst/>
                <a:latin typeface="Calibri" panose="020F0502020204030204" pitchFamily="34" charset="0"/>
                <a:ea typeface="SimSun" panose="02010600030101010101" pitchFamily="2" charset="-122"/>
              </a:rPr>
              <a:t> nem.</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egyszerűsített ügyfél-átvilágítási eljárás alkalmazható azon jogi személyek esetében, amelyek működését felügyeleti hatóság engedélyezi és felügyeli. Ebben az esetben az azonosítási kötelezettség teljesül annak ellenőrzésével, hogy valóban az engedéllyel rendelkező pénzügyi szervezetek listáján szereplő intézmény az ügyfél. Jogi személy ügyfél esetén nem lehet eltekinteni a képviseleti jogosultság ellenőrizésétől.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Azok a szervezetek is az egyszerűsített ügyfél-átvilágítás hatálya alá tartoznak, amelyek felügyeletet ellátó szervnek minősülnek, így például:</a:t>
            </a:r>
            <a:endParaRPr lang="hu-HU" sz="1800" dirty="0">
              <a:effectLst/>
              <a:latin typeface="Times New Roman" panose="02020603050405020304" pitchFamily="18" charset="0"/>
              <a:ea typeface="SimSun" panose="02010600030101010101" pitchFamily="2" charset="-122"/>
            </a:endParaRPr>
          </a:p>
          <a:p>
            <a:pPr marL="0" lvl="0" indent="0" algn="just">
              <a:buNone/>
            </a:pPr>
            <a:r>
              <a:rPr lang="hu-HU" sz="1800" dirty="0">
                <a:effectLst/>
                <a:latin typeface="Calibri" panose="020F0502020204030204" pitchFamily="34" charset="0"/>
                <a:ea typeface="SimSun" panose="02010600030101010101" pitchFamily="2" charset="-122"/>
              </a:rPr>
              <a:t>a Magyar Nemzeti Bank, a Magyar Könyvvizsgálói Kamara, a NAV Központi Hivatala Pénzmosás és Terrorizmusfinanszírozás Elleni Iroda, a Magyar Kereskedelmi és Engedélyezési Hivatal, illetve ügyvédek, közjegyzők esetében az a kamara, amelynek az ügyvéd, illetve közjegyző a tagja.</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4036002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CB18D9E-0A59-40B0-A73B-CC74381434D3}"/>
              </a:ext>
            </a:extLst>
          </p:cNvPr>
          <p:cNvSpPr>
            <a:spLocks noGrp="1"/>
          </p:cNvSpPr>
          <p:nvPr>
            <p:ph type="title"/>
          </p:nvPr>
        </p:nvSpPr>
        <p:spPr/>
        <p:txBody>
          <a:bodyPr/>
          <a:lstStyle/>
          <a:p>
            <a:r>
              <a:rPr lang="hu-HU" sz="1800" b="1" dirty="0">
                <a:effectLst/>
                <a:latin typeface="Calibri" panose="020F0502020204030204" pitchFamily="34" charset="0"/>
              </a:rPr>
              <a:t>NORMÁL ÜGYFÉL-ÁTVILÁGÍTÁS ESETEI</a:t>
            </a:r>
            <a:endParaRPr lang="hu-HU" dirty="0"/>
          </a:p>
        </p:txBody>
      </p:sp>
      <p:sp>
        <p:nvSpPr>
          <p:cNvPr id="3" name="Tartalom helye 2">
            <a:extLst>
              <a:ext uri="{FF2B5EF4-FFF2-40B4-BE49-F238E27FC236}">
                <a16:creationId xmlns:a16="http://schemas.microsoft.com/office/drawing/2014/main" id="{2C672699-F65D-4605-B55E-68D94B5FB0D9}"/>
              </a:ext>
            </a:extLst>
          </p:cNvPr>
          <p:cNvSpPr>
            <a:spLocks noGrp="1"/>
          </p:cNvSpPr>
          <p:nvPr>
            <p:ph idx="1"/>
          </p:nvPr>
        </p:nvSpPr>
        <p:spPr/>
        <p:txBody>
          <a:bodyPr/>
          <a:lstStyle/>
          <a:p>
            <a:pPr marL="0" indent="0" algn="just">
              <a:buNone/>
            </a:pPr>
            <a:r>
              <a:rPr lang="hu-HU" sz="1800" b="1" dirty="0">
                <a:effectLst/>
                <a:ea typeface="SimSun" panose="02010600030101010101" pitchFamily="2" charset="-122"/>
              </a:rPr>
              <a:t>Pénzmosás és terrorizmus finanszírozása szempontjából azok az ügyfelek tartoznak a közepes kockázati besorolású, normál ügyfél-átvilágítás kategóriájába, akik az ügyfél, az ügylet kockázati besorolása alapján nem tartoznak sem az egyszerűsített, sem a fokozott átvilágítás esetkörébe, így:</a:t>
            </a:r>
          </a:p>
          <a:p>
            <a:pPr marL="0" indent="0" algn="just">
              <a:buNone/>
            </a:pPr>
            <a:endParaRPr lang="hu-HU" sz="1800" dirty="0">
              <a:effectLst/>
              <a:ea typeface="SimSun" panose="02010600030101010101" pitchFamily="2" charset="-122"/>
            </a:endParaRPr>
          </a:p>
          <a:p>
            <a:pPr marL="1143000" lvl="2" indent="-228600" algn="just">
              <a:lnSpc>
                <a:spcPct val="107000"/>
              </a:lnSpc>
              <a:spcAft>
                <a:spcPts val="800"/>
              </a:spcAft>
              <a:buFont typeface="Symbol" panose="05050102010706020507" pitchFamily="18" charset="2"/>
              <a:buChar char=""/>
              <a:tabLst>
                <a:tab pos="935990" algn="l"/>
              </a:tabLst>
            </a:pPr>
            <a:r>
              <a:rPr lang="hu-HU" sz="1800" dirty="0">
                <a:effectLst/>
                <a:ea typeface="SimSun" panose="02010600030101010101" pitchFamily="2" charset="-122"/>
              </a:rPr>
              <a:t>olyan életbiztosítási szerződést kötöttek, ahol az életbiztosítás éves díja meghaladja a 260 000 forintot, vagy az egyszeri biztosítási díj meghaladja a 650 000 forintot és az ügyfél, ügylet egyéb körülményei miatt nem tartozik a fokozott átvilágítás esetkörébe, vagy</a:t>
            </a:r>
          </a:p>
          <a:p>
            <a:pPr marL="1143000" lvl="2" indent="-228600" algn="just">
              <a:lnSpc>
                <a:spcPct val="107000"/>
              </a:lnSpc>
              <a:spcAft>
                <a:spcPts val="800"/>
              </a:spcAft>
              <a:buFont typeface="Symbol" panose="05050102010706020507" pitchFamily="18" charset="2"/>
              <a:buChar char=""/>
              <a:tabLst>
                <a:tab pos="935990" algn="l"/>
              </a:tabLst>
            </a:pPr>
            <a:r>
              <a:rPr lang="hu-HU" sz="1800" dirty="0">
                <a:effectLst/>
                <a:ea typeface="SimSun" panose="02010600030101010101" pitchFamily="2" charset="-122"/>
              </a:rPr>
              <a:t>az ügyfél által kezdeményezett ügyleti megbízás(ok), vagy ténylegesen összefüggő megbízások elérik vagy meghaladják a 4.500 000 Ft-ot.</a:t>
            </a:r>
          </a:p>
          <a:p>
            <a:pPr marL="0" indent="0">
              <a:buNone/>
            </a:pPr>
            <a:endParaRPr lang="hu-HU" dirty="0"/>
          </a:p>
        </p:txBody>
      </p:sp>
    </p:spTree>
    <p:extLst>
      <p:ext uri="{BB962C8B-B14F-4D97-AF65-F5344CB8AC3E}">
        <p14:creationId xmlns:p14="http://schemas.microsoft.com/office/powerpoint/2010/main" val="949959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65FB5C4-81A3-48BB-BD38-63D0ACC75966}"/>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NORMÁL ÜGYFÉL-ÁTVILÁGÍTÁS FELADATAI</a:t>
            </a:r>
            <a:endParaRPr lang="hu-HU" dirty="0"/>
          </a:p>
        </p:txBody>
      </p:sp>
      <p:sp>
        <p:nvSpPr>
          <p:cNvPr id="3" name="Tartalom helye 2">
            <a:extLst>
              <a:ext uri="{FF2B5EF4-FFF2-40B4-BE49-F238E27FC236}">
                <a16:creationId xmlns:a16="http://schemas.microsoft.com/office/drawing/2014/main" id="{495E5041-CA8D-40CC-B8FD-865F6756B7F5}"/>
              </a:ext>
            </a:extLst>
          </p:cNvPr>
          <p:cNvSpPr>
            <a:spLocks noGrp="1"/>
          </p:cNvSpPr>
          <p:nvPr>
            <p:ph idx="1"/>
          </p:nvPr>
        </p:nvSpPr>
        <p:spPr/>
        <p:txBody>
          <a:bodyPr/>
          <a:lstStyle/>
          <a:p>
            <a:pPr marL="0" indent="0" algn="just">
              <a:buNone/>
            </a:pPr>
            <a:r>
              <a:rPr lang="hu-HU" sz="1800" b="1" dirty="0">
                <a:effectLst/>
                <a:latin typeface="Calibri" panose="020F0502020204030204" pitchFamily="34" charset="0"/>
                <a:ea typeface="SimSun" panose="02010600030101010101" pitchFamily="2" charset="-122"/>
              </a:rPr>
              <a:t>Normál ügyfél-átvilágítás során a Szolgáltató munkatársának a következő feladatokat kell ellátnia:</a:t>
            </a:r>
            <a:endParaRPr lang="hu-HU" sz="1800" dirty="0">
              <a:effectLst/>
              <a:latin typeface="Times New Roman" panose="02020603050405020304" pitchFamily="18" charset="0"/>
              <a:ea typeface="SimSun" panose="02010600030101010101" pitchFamily="2" charset="-122"/>
            </a:endParaRPr>
          </a:p>
          <a:p>
            <a:pPr marL="342900" lvl="0" indent="-342900" algn="just">
              <a:buSzPts val="900"/>
              <a:buFont typeface="Arial" panose="020B0604020202020204" pitchFamily="34" charset="0"/>
              <a:buChar char="●"/>
            </a:pPr>
            <a:r>
              <a:rPr lang="hu-HU" sz="1800" dirty="0">
                <a:effectLst/>
                <a:latin typeface="Calibri" panose="020F0502020204030204" pitchFamily="34" charset="0"/>
                <a:ea typeface="SimSun" panose="02010600030101010101" pitchFamily="2" charset="-122"/>
                <a:cs typeface="Times New Roman" panose="02020603050405020304" pitchFamily="18" charset="0"/>
              </a:rPr>
              <a:t>rögzíteni a szerződésben vagy az Adatlapon az előírt adatokat;</a:t>
            </a:r>
            <a:endParaRPr lang="hu-HU"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SzPts val="900"/>
              <a:buFont typeface="Arial" panose="020B0604020202020204" pitchFamily="34" charset="0"/>
              <a:buChar char="●"/>
            </a:pPr>
            <a:r>
              <a:rPr lang="hu-HU" sz="1800" dirty="0">
                <a:effectLst/>
                <a:latin typeface="Calibri" panose="020F0502020204030204" pitchFamily="34" charset="0"/>
                <a:ea typeface="SimSun" panose="02010600030101010101" pitchFamily="2" charset="-122"/>
                <a:cs typeface="Times New Roman" panose="02020603050405020304" pitchFamily="18" charset="0"/>
              </a:rPr>
              <a:t>az adatokat tartalmazó okiratokat az ügyfélnek be kell mutatnia az ügyintéző részére és arról az ügyintézőnek másolatot kell készítenie A másolat készítése során a figyelemmel kell lenni arra, hogy azokról az adatokról nem lehet másolatot készíteni, amelyek kezelésére a Szolgáltató – megfelelő jogalap hiányában – nem jogosult. Így a másolat készítése során szigorúan tilos lemásolni a lakcímkártya azon oldalát, amelyen az ügyfél személyi azonosító száma található. A szermélyazonosító igazolványon szereplő képmást nem kell kitakarni, a fotó másolható);</a:t>
            </a:r>
            <a:endParaRPr lang="hu-HU"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SzPts val="900"/>
              <a:buFont typeface="Arial" panose="020B0604020202020204" pitchFamily="34" charset="0"/>
              <a:buChar char="●"/>
            </a:pPr>
            <a:r>
              <a:rPr lang="hu-HU" sz="1800" dirty="0">
                <a:effectLst/>
                <a:latin typeface="Calibri" panose="020F0502020204030204" pitchFamily="34" charset="0"/>
                <a:ea typeface="SimSun" panose="02010600030101010101" pitchFamily="2" charset="-122"/>
                <a:cs typeface="Times New Roman" panose="02020603050405020304" pitchFamily="18" charset="0"/>
              </a:rPr>
              <a:t>az üzleti kapcsolatot folyamatosan figyelemmel kísérni, elemezni az ügyleti megbízásokat (monitoring);</a:t>
            </a:r>
            <a:endParaRPr lang="hu-HU"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SzPts val="900"/>
              <a:buFont typeface="Arial" panose="020B0604020202020204" pitchFamily="34" charset="0"/>
              <a:buChar char="●"/>
            </a:pPr>
            <a:r>
              <a:rPr lang="hu-HU" sz="1800" dirty="0">
                <a:effectLst/>
                <a:latin typeface="Calibri" panose="020F0502020204030204" pitchFamily="34" charset="0"/>
                <a:ea typeface="SimSun" panose="02010600030101010101" pitchFamily="2" charset="-122"/>
                <a:cs typeface="Times New Roman" panose="02020603050405020304" pitchFamily="18" charset="0"/>
              </a:rPr>
              <a:t>megfigyelni, hogy az (adott) ügyleti megbízás összhangban áll-e az ügyfélről rendelkezésre álló adatokkal – a jogszabályi elvárásnak megfelelően;</a:t>
            </a:r>
            <a:endParaRPr lang="hu-HU"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SzPts val="900"/>
              <a:buFont typeface="Arial" panose="020B0604020202020204" pitchFamily="34" charset="0"/>
              <a:buChar char="●"/>
            </a:pPr>
            <a:r>
              <a:rPr lang="hu-HU" sz="1800" dirty="0">
                <a:effectLst/>
                <a:latin typeface="Calibri" panose="020F0502020204030204" pitchFamily="34" charset="0"/>
                <a:ea typeface="SimSun" panose="02010600030101010101" pitchFamily="2" charset="-122"/>
                <a:cs typeface="Times New Roman" panose="02020603050405020304" pitchFamily="18" charset="0"/>
              </a:rPr>
              <a:t>ellenőrizni kell, hogy az üzleti kapcsolat adatai és okiratai naprakészek legyenek (érvényesek, hitelesek);</a:t>
            </a:r>
            <a:endParaRPr lang="hu-HU"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buSzPts val="900"/>
              <a:buFont typeface="Arial" panose="020B0604020202020204" pitchFamily="34" charset="0"/>
              <a:buChar char="●"/>
            </a:pPr>
            <a:r>
              <a:rPr lang="hu-HU" sz="1800" dirty="0">
                <a:effectLst/>
                <a:latin typeface="Calibri" panose="020F0502020204030204" pitchFamily="34" charset="0"/>
                <a:ea typeface="SimSun" panose="02010600030101010101" pitchFamily="2" charset="-122"/>
                <a:cs typeface="Times New Roman" panose="02020603050405020304" pitchFamily="18" charset="0"/>
              </a:rPr>
              <a:t>ellenőrizni, hogy a szükséges adatváltozások átvezetése megtörtént-e.</a:t>
            </a:r>
            <a:endParaRPr lang="hu-HU"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30043246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D569EAD-DB2E-4FF9-9436-F4F54148297E}"/>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A FOKOZOTT ÜGYFÉL-ÁTVILÁGÍTÁS</a:t>
            </a:r>
            <a:endParaRPr lang="hu-HU" dirty="0"/>
          </a:p>
        </p:txBody>
      </p:sp>
      <p:sp>
        <p:nvSpPr>
          <p:cNvPr id="3" name="Tartalom helye 2">
            <a:extLst>
              <a:ext uri="{FF2B5EF4-FFF2-40B4-BE49-F238E27FC236}">
                <a16:creationId xmlns:a16="http://schemas.microsoft.com/office/drawing/2014/main" id="{3E6FEEFE-028C-4A26-8E8C-C91F2BD0C0EA}"/>
              </a:ext>
            </a:extLst>
          </p:cNvPr>
          <p:cNvSpPr>
            <a:spLocks noGrp="1"/>
          </p:cNvSpPr>
          <p:nvPr>
            <p:ph idx="1"/>
          </p:nvPr>
        </p:nvSpPr>
        <p:spPr>
          <a:xfrm>
            <a:off x="540774" y="1317523"/>
            <a:ext cx="10813026" cy="5175352"/>
          </a:xfrm>
        </p:spPr>
        <p:txBody>
          <a:bodyPr>
            <a:normAutofit/>
          </a:bodyPr>
          <a:lstStyle/>
          <a:p>
            <a:pPr marL="0" indent="0" algn="just">
              <a:buNone/>
            </a:pPr>
            <a:r>
              <a:rPr lang="hu-HU" sz="1800" b="1" dirty="0">
                <a:effectLst/>
                <a:latin typeface="Calibri" panose="020F0502020204030204" pitchFamily="34" charset="0"/>
                <a:ea typeface="SimSun" panose="02010600030101010101" pitchFamily="2" charset="-122"/>
              </a:rPr>
              <a:t>A </a:t>
            </a:r>
            <a:r>
              <a:rPr lang="hu-HU" sz="1800" b="1" dirty="0" err="1">
                <a:effectLst/>
                <a:latin typeface="Calibri" panose="020F0502020204030204" pitchFamily="34" charset="0"/>
                <a:ea typeface="SimSun" panose="02010600030101010101" pitchFamily="2" charset="-122"/>
              </a:rPr>
              <a:t>Pmt</a:t>
            </a:r>
            <a:r>
              <a:rPr lang="hu-HU" sz="1800" b="1" dirty="0">
                <a:effectLst/>
                <a:latin typeface="Calibri" panose="020F0502020204030204" pitchFamily="34" charset="0"/>
                <a:ea typeface="SimSun" panose="02010600030101010101" pitchFamily="2" charset="-122"/>
              </a:rPr>
              <a:t>. a kockázatalapú megközelítéssel összhangban, a pénzmosás vagy a terrorizmus finanszírozása tekintetében magas kockázatot jelentő bizonyos ügyfelek és ügyletek vonatkozásában a fokozott ügyfél-átvilágítás alkalmazását írja elő.</a:t>
            </a:r>
            <a:endParaRPr lang="hu-HU" sz="1800" dirty="0">
              <a:effectLst/>
              <a:latin typeface="Times New Roman" panose="02020603050405020304" pitchFamily="18" charset="0"/>
              <a:ea typeface="SimSun" panose="02010600030101010101" pitchFamily="2" charset="-122"/>
            </a:endParaRPr>
          </a:p>
          <a:p>
            <a:pPr marL="0" indent="0" algn="just">
              <a:lnSpc>
                <a:spcPts val="1200"/>
              </a:lnSpc>
              <a:buNone/>
            </a:pPr>
            <a:r>
              <a:rPr lang="hu-HU" sz="1200" b="1" u="sng" dirty="0">
                <a:effectLst/>
                <a:latin typeface="Calibri" panose="020F0502020204030204" pitchFamily="34" charset="0"/>
                <a:ea typeface="Times New Roman" panose="02020603050405020304" pitchFamily="18" charset="0"/>
              </a:rPr>
              <a:t>Fokozott átvilágítást alkalmaz az alábbi esetekben</a:t>
            </a:r>
            <a:r>
              <a:rPr lang="hu-HU" sz="1200" dirty="0">
                <a:effectLst/>
                <a:latin typeface="Calibri" panose="020F0502020204030204" pitchFamily="34" charset="0"/>
                <a:ea typeface="Times New Roman" panose="02020603050405020304" pitchFamily="18" charset="0"/>
              </a:rPr>
              <a:t>, amikor az ügyfél:</a:t>
            </a:r>
            <a:endParaRPr lang="hu-HU" sz="1200" dirty="0">
              <a:effectLst/>
              <a:latin typeface="Times New Roman" panose="02020603050405020304" pitchFamily="18" charset="0"/>
              <a:ea typeface="SimSun" panose="02010600030101010101" pitchFamily="2" charset="-122"/>
            </a:endParaRPr>
          </a:p>
          <a:p>
            <a:pPr marL="1143000" lvl="2" indent="-228600" algn="just">
              <a:lnSpc>
                <a:spcPct val="1070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amennyiben az ügyfél vagy tényleges tulajdonosa - a többségi tulajdonú állami vállalat a </a:t>
            </a:r>
            <a:r>
              <a:rPr lang="hu-HU" sz="1400" dirty="0" err="1">
                <a:effectLst/>
                <a:latin typeface="Calibri" panose="020F0502020204030204" pitchFamily="34" charset="0"/>
                <a:ea typeface="SimSun" panose="02010600030101010101" pitchFamily="2" charset="-122"/>
                <a:cs typeface="Times New Roman" panose="02020603050405020304" pitchFamily="18" charset="0"/>
              </a:rPr>
              <a:t>Pmt</a:t>
            </a:r>
            <a:r>
              <a:rPr lang="hu-HU" sz="1400" dirty="0">
                <a:effectLst/>
                <a:latin typeface="Calibri" panose="020F0502020204030204" pitchFamily="34" charset="0"/>
                <a:ea typeface="SimSun" panose="02010600030101010101" pitchFamily="2" charset="-122"/>
                <a:cs typeface="Times New Roman" panose="02020603050405020304" pitchFamily="18" charset="0"/>
              </a:rPr>
              <a:t>. 3. § 38. pont f) pont alapján megállapított tényleges tulajdonosa kivételével - kiemelt közszereplő vagy a kiemelt közszereplő közeli hozzátartozója vagy a kiemelt közszereplővel közeli kapcsolatban álló személy</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személyesen meg nem jelent természetes személy ügyféllel okirat hiteles másolata alapján létrejött üzleti kapcsolat vagy ügylet esetén;</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nem állami vagy önkormányzati tulajdonban lévő nonprofit gazdasági társaság tekintetében;</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stratégiai hiányosságokkal rendelkező, kiemelt kockázatot jelentő harmadik országban lakóhellyel vagy székhellyel rendelkező ügyfél tekintetében; (a Szolgáltató nem köt szerződést ilyen ügyféllel)</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stratégiai hiányosságokkal rendelkező, kiemelt kockázatot jelentő harmadik országban lakóhellyel rendelkező tényleges tulajdonos tekintetében; (a Szolgáltató nem köt szerződést ilyen ügyféllel)</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amennyiben az ügyfél olyan társaság, amelynek bemutatóra szóló részvénye van vagy amelynek részvényesét részvényesi meghatalmazott képviseli; </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1143000" lvl="2" indent="-228600" algn="just">
              <a:lnSpc>
                <a:spcPts val="1200"/>
              </a:lnSpc>
              <a:spcAft>
                <a:spcPts val="600"/>
              </a:spcAft>
              <a:buFont typeface="+mj-lt"/>
              <a:buAutoNum type="alphaLcParenR"/>
              <a:tabLst>
                <a:tab pos="935990" algn="l"/>
              </a:tabLst>
            </a:pPr>
            <a:r>
              <a:rPr lang="hu-HU" sz="1400" dirty="0">
                <a:effectLst/>
                <a:latin typeface="Calibri" panose="020F0502020204030204" pitchFamily="34" charset="0"/>
                <a:ea typeface="SimSun" panose="02010600030101010101" pitchFamily="2" charset="-122"/>
                <a:cs typeface="Times New Roman" panose="02020603050405020304" pitchFamily="18" charset="0"/>
              </a:rPr>
              <a:t>amennyiben az ügyfél olyan társaság, amelynek tulajdonosi szerkezete a társaság üzleti tevékenységének jellegéhez képest szokatlannak vagy túlzottan összetettnek tűnik, kivéve, ha a társaság túlzottan összetett tulajdonos szerkezete indokolt, és azt belső kockázatértékelésében részletesen a kockázatcsökkentő és -növelő tényezők együttes értékelésével alátámasztja, vagy az ügyfél a </a:t>
            </a:r>
            <a:r>
              <a:rPr lang="hu-HU" sz="1400" dirty="0" err="1">
                <a:effectLst/>
                <a:latin typeface="Calibri" panose="020F0502020204030204" pitchFamily="34" charset="0"/>
                <a:ea typeface="SimSun" panose="02010600030101010101" pitchFamily="2" charset="-122"/>
                <a:cs typeface="Times New Roman" panose="02020603050405020304" pitchFamily="18" charset="0"/>
              </a:rPr>
              <a:t>Pmt</a:t>
            </a:r>
            <a:r>
              <a:rPr lang="hu-HU" sz="1400" dirty="0">
                <a:effectLst/>
                <a:latin typeface="Calibri" panose="020F0502020204030204" pitchFamily="34" charset="0"/>
                <a:ea typeface="SimSun" panose="02010600030101010101" pitchFamily="2" charset="-122"/>
                <a:cs typeface="Times New Roman" panose="02020603050405020304" pitchFamily="18" charset="0"/>
              </a:rPr>
              <a:t>. 6/A. §-a szerinti besorolás alapján alacsony kockázatú és ezért egyszerűsített átvilágítás alá tartozik.</a:t>
            </a:r>
            <a:endParaRPr lang="hu-HU" sz="1400" dirty="0">
              <a:effectLst/>
              <a:latin typeface="Arial" panose="020B0604020202020204" pitchFamily="34" charset="0"/>
              <a:ea typeface="SimSun" panose="02010600030101010101" pitchFamily="2" charset="-122"/>
              <a:cs typeface="Times New Roman" panose="02020603050405020304" pitchFamily="18" charset="0"/>
            </a:endParaRPr>
          </a:p>
          <a:p>
            <a:pPr marL="0" indent="0" algn="just">
              <a:lnSpc>
                <a:spcPts val="1200"/>
              </a:lnSpc>
              <a:buNone/>
            </a:pP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0364954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32FEA11-8DCB-478F-83AA-E7DA642719CF}"/>
              </a:ext>
            </a:extLst>
          </p:cNvPr>
          <p:cNvSpPr>
            <a:spLocks noGrp="1"/>
          </p:cNvSpPr>
          <p:nvPr>
            <p:ph type="title"/>
          </p:nvPr>
        </p:nvSpPr>
        <p:spPr/>
        <p:txBody>
          <a:bodyPr/>
          <a:lstStyle/>
          <a:p>
            <a:r>
              <a:rPr lang="hu-HU" sz="1800" b="1" dirty="0">
                <a:effectLst/>
                <a:latin typeface="Calibri" panose="020F0502020204030204" pitchFamily="34" charset="0"/>
              </a:rPr>
              <a:t>Fokozott ügyfél-átvilágítás feladatai</a:t>
            </a:r>
            <a:endParaRPr lang="hu-HU" dirty="0"/>
          </a:p>
        </p:txBody>
      </p:sp>
      <p:sp>
        <p:nvSpPr>
          <p:cNvPr id="3" name="Tartalom helye 2">
            <a:extLst>
              <a:ext uri="{FF2B5EF4-FFF2-40B4-BE49-F238E27FC236}">
                <a16:creationId xmlns:a16="http://schemas.microsoft.com/office/drawing/2014/main" id="{333BF6AC-2FC4-4EFE-8E5B-A3C6C964D71F}"/>
              </a:ext>
            </a:extLst>
          </p:cNvPr>
          <p:cNvSpPr>
            <a:spLocks noGrp="1"/>
          </p:cNvSpPr>
          <p:nvPr>
            <p:ph idx="1"/>
          </p:nvPr>
        </p:nvSpPr>
        <p:spPr/>
        <p:txBody>
          <a:bodyPr>
            <a:normAutofit lnSpcReduction="10000"/>
          </a:bodyPr>
          <a:lstStyle/>
          <a:p>
            <a:pPr marL="342900" lvl="0" indent="-342900" algn="just">
              <a:lnSpc>
                <a:spcPct val="100000"/>
              </a:lnSpc>
              <a:buSzPts val="900"/>
              <a:buFont typeface="Arial" panose="020B0604020202020204" pitchFamily="34" charset="0"/>
              <a:buChar char="●"/>
            </a:pPr>
            <a:r>
              <a:rPr lang="hu-HU" sz="1800" dirty="0">
                <a:effectLst/>
                <a:ea typeface="SimSun" panose="02010600030101010101" pitchFamily="2" charset="-122"/>
                <a:cs typeface="Times New Roman" panose="02020603050405020304" pitchFamily="18" charset="0"/>
              </a:rPr>
              <a:t>rögzíteni a szerződésben vagy az Adatlapon az előírt adatokat;</a:t>
            </a:r>
          </a:p>
          <a:p>
            <a:pPr marL="342900" lvl="0" indent="-342900" algn="just">
              <a:lnSpc>
                <a:spcPct val="100000"/>
              </a:lnSpc>
              <a:buSzPts val="900"/>
              <a:buFont typeface="Arial" panose="020B0604020202020204" pitchFamily="34" charset="0"/>
              <a:buChar char="●"/>
            </a:pPr>
            <a:endParaRPr lang="hu-HU" sz="1800" dirty="0">
              <a:effectLst/>
              <a:ea typeface="SimSun" panose="02010600030101010101" pitchFamily="2" charset="-122"/>
              <a:cs typeface="Times New Roman" panose="02020603050405020304" pitchFamily="18" charset="0"/>
            </a:endParaRPr>
          </a:p>
          <a:p>
            <a:pPr marL="457200" lvl="1" indent="0" algn="just">
              <a:lnSpc>
                <a:spcPct val="100000"/>
              </a:lnSpc>
              <a:spcAft>
                <a:spcPts val="600"/>
              </a:spcAft>
              <a:buNone/>
              <a:tabLst>
                <a:tab pos="228600" algn="l"/>
                <a:tab pos="457200" algn="l"/>
                <a:tab pos="914400" algn="l"/>
              </a:tabLst>
            </a:pPr>
            <a:r>
              <a:rPr lang="hu-HU" sz="1800" dirty="0">
                <a:effectLst/>
                <a:ea typeface="SimSun" panose="02010600030101010101" pitchFamily="2" charset="-122"/>
                <a:cs typeface="Times New Roman" panose="02020603050405020304" pitchFamily="18" charset="0"/>
              </a:rPr>
              <a:t>az adatokat tartalmazó okiratokat az ügyfélnek be kell mutatnia az ügyintéző részére és arról az ügyintézőnek másolatot kell készítenie A másolat készítése során a figyelemmel kell lenni arra, hogy azokról az adatokról nem lehet másolatot készíteni, amelyek kezelésére a Szolgáltató – megfelelő jogalap hiányában – nem jogosult. Így a másolat készítése során szigorúan tilos lemásolni a lakcímkártya azon oldalát, amelyen az ügyfél személyi azonosító száma található. (jogszabályváltozás miatt – korábbi gyakorlattól eltérően – az ügyfél fényképe másolható!);</a:t>
            </a:r>
          </a:p>
          <a:p>
            <a:pPr marL="342900" lvl="0" indent="-342900" algn="just">
              <a:lnSpc>
                <a:spcPct val="100000"/>
              </a:lnSpc>
              <a:buSzPts val="900"/>
              <a:buFont typeface="Arial" panose="020B0604020202020204" pitchFamily="34" charset="0"/>
              <a:buChar char="●"/>
            </a:pPr>
            <a:r>
              <a:rPr lang="hu-HU" sz="1800" dirty="0">
                <a:effectLst/>
                <a:ea typeface="SimSun" panose="02010600030101010101" pitchFamily="2" charset="-122"/>
                <a:cs typeface="Times New Roman" panose="02020603050405020304" pitchFamily="18" charset="0"/>
              </a:rPr>
              <a:t>az üzleti kapcsolatot folyamatosan figyelemmel kísérni, elemezni az ügyleti megbízásokat (monitoring);</a:t>
            </a:r>
          </a:p>
          <a:p>
            <a:pPr marL="342900" lvl="0" indent="-342900" algn="just">
              <a:lnSpc>
                <a:spcPct val="100000"/>
              </a:lnSpc>
              <a:buSzPts val="900"/>
              <a:buFont typeface="Arial" panose="020B0604020202020204" pitchFamily="34" charset="0"/>
              <a:buChar char="●"/>
            </a:pPr>
            <a:r>
              <a:rPr lang="hu-HU" sz="1800" dirty="0">
                <a:effectLst/>
                <a:ea typeface="SimSun" panose="02010600030101010101" pitchFamily="2" charset="-122"/>
                <a:cs typeface="Times New Roman" panose="02020603050405020304" pitchFamily="18" charset="0"/>
              </a:rPr>
              <a:t>megfigyelni, hogy az (adott) ügyleti megbízás összhangban áll-e az ügyfélről rendelkezésre álló adatokkal – a jogszabályi elvárásnak megfelelően;</a:t>
            </a:r>
          </a:p>
          <a:p>
            <a:pPr marL="342900" lvl="0" indent="-342900" algn="just">
              <a:lnSpc>
                <a:spcPct val="100000"/>
              </a:lnSpc>
              <a:buSzPts val="900"/>
              <a:buFont typeface="Arial" panose="020B0604020202020204" pitchFamily="34" charset="0"/>
              <a:buChar char="●"/>
            </a:pPr>
            <a:r>
              <a:rPr lang="hu-HU" sz="1800" dirty="0">
                <a:effectLst/>
                <a:ea typeface="SimSun" panose="02010600030101010101" pitchFamily="2" charset="-122"/>
                <a:cs typeface="Times New Roman" panose="02020603050405020304" pitchFamily="18" charset="0"/>
              </a:rPr>
              <a:t>ellenőrizni kell, hogy az üzleti kapcsolat adatai és okiratai naprakészek legyenek (érvényesek, hitelesek);</a:t>
            </a:r>
          </a:p>
          <a:p>
            <a:pPr marL="342900" lvl="0" indent="-342900" algn="just">
              <a:lnSpc>
                <a:spcPct val="100000"/>
              </a:lnSpc>
              <a:buSzPts val="900"/>
              <a:buFont typeface="Arial" panose="020B0604020202020204" pitchFamily="34" charset="0"/>
              <a:buChar char="●"/>
            </a:pPr>
            <a:r>
              <a:rPr lang="hu-HU" sz="1800" dirty="0">
                <a:effectLst/>
                <a:ea typeface="SimSun" panose="02010600030101010101" pitchFamily="2" charset="-122"/>
                <a:cs typeface="Times New Roman" panose="02020603050405020304" pitchFamily="18" charset="0"/>
              </a:rPr>
              <a:t>ellenőrizni, hogy a szükséges adatváltozások átvezetése megtörtént-e.</a:t>
            </a:r>
          </a:p>
          <a:p>
            <a:pPr marL="0" indent="0">
              <a:buNone/>
            </a:pPr>
            <a:endParaRPr lang="hu-HU" dirty="0"/>
          </a:p>
        </p:txBody>
      </p:sp>
    </p:spTree>
    <p:extLst>
      <p:ext uri="{BB962C8B-B14F-4D97-AF65-F5344CB8AC3E}">
        <p14:creationId xmlns:p14="http://schemas.microsoft.com/office/powerpoint/2010/main" val="22535239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067BD1A-CA85-4CFA-988A-3512F2AB537B}"/>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ÜGYFÉL-ÁTVILÁGÍTÁS AZ ÜGYFÉL SZEMÉLYES MEGJELENÉSE HIÁNYÁBAN</a:t>
            </a:r>
            <a:endParaRPr lang="hu-HU" dirty="0"/>
          </a:p>
        </p:txBody>
      </p:sp>
      <p:sp>
        <p:nvSpPr>
          <p:cNvPr id="3" name="Tartalom helye 2">
            <a:extLst>
              <a:ext uri="{FF2B5EF4-FFF2-40B4-BE49-F238E27FC236}">
                <a16:creationId xmlns:a16="http://schemas.microsoft.com/office/drawing/2014/main" id="{A3D78DE6-7877-4E96-89F2-FDD862BB2FD0}"/>
              </a:ext>
            </a:extLst>
          </p:cNvPr>
          <p:cNvSpPr>
            <a:spLocks noGrp="1"/>
          </p:cNvSpPr>
          <p:nvPr>
            <p:ph idx="1"/>
          </p:nvPr>
        </p:nvSpPr>
        <p:spPr/>
        <p:txBody>
          <a:bodyPr/>
          <a:lstStyle/>
          <a:p>
            <a:pPr marL="0" marR="53340" indent="0" algn="just">
              <a:buNone/>
            </a:pPr>
            <a:endParaRPr lang="hu-HU" sz="1800" dirty="0">
              <a:effectLst/>
              <a:latin typeface="Calibri" panose="020F0502020204030204" pitchFamily="34" charset="0"/>
              <a:ea typeface="SimSun" panose="02010600030101010101" pitchFamily="2" charset="-122"/>
            </a:endParaRPr>
          </a:p>
          <a:p>
            <a:pPr marL="0" marR="53340" indent="0" algn="just">
              <a:buNone/>
            </a:pPr>
            <a:r>
              <a:rPr lang="hu-HU" sz="1800" dirty="0">
                <a:effectLst/>
                <a:latin typeface="Calibri" panose="020F0502020204030204" pitchFamily="34" charset="0"/>
                <a:ea typeface="SimSun" panose="02010600030101010101" pitchFamily="2" charset="-122"/>
              </a:rPr>
              <a:t>Amennyiben az ügyfél nem jelent meg személyesen az azonosítás és a személyazonosság igazoló ellenőrzése céljából, a szolgáltató az ügyfél-azonosító adatokat tartalmazó okiratok hiteles másolatának benyújtását köteles megkövetelni az azonosítás és a személyazonosság ellenőrzése céljából. Ezekben az esetekben fokozott átvilágítás szükséges!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7596448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AB6B9ED-C271-475D-91CD-35972BD42A97}"/>
              </a:ext>
            </a:extLst>
          </p:cNvPr>
          <p:cNvSpPr>
            <a:spLocks noGrp="1"/>
          </p:cNvSpPr>
          <p:nvPr>
            <p:ph type="title"/>
          </p:nvPr>
        </p:nvSpPr>
        <p:spPr/>
        <p:txBody>
          <a:bodyPr/>
          <a:lstStyle/>
          <a:p>
            <a:r>
              <a:rPr lang="hu-HU" sz="1800" b="1" dirty="0">
                <a:effectLst/>
                <a:latin typeface="Calibri" panose="020F0502020204030204" pitchFamily="34" charset="0"/>
                <a:ea typeface="Times New Roman" panose="02020603050405020304" pitchFamily="18" charset="0"/>
              </a:rPr>
              <a:t>KIEMELT KÖZSZEREPLŐK ÁTVILÁGÍTÁSA</a:t>
            </a:r>
            <a:endParaRPr lang="hu-HU" dirty="0"/>
          </a:p>
        </p:txBody>
      </p:sp>
      <p:sp>
        <p:nvSpPr>
          <p:cNvPr id="3" name="Tartalom helye 2">
            <a:extLst>
              <a:ext uri="{FF2B5EF4-FFF2-40B4-BE49-F238E27FC236}">
                <a16:creationId xmlns:a16="http://schemas.microsoft.com/office/drawing/2014/main" id="{DAC80A18-C5F2-43C9-9D3D-FE225F59824C}"/>
              </a:ext>
            </a:extLst>
          </p:cNvPr>
          <p:cNvSpPr>
            <a:spLocks noGrp="1"/>
          </p:cNvSpPr>
          <p:nvPr>
            <p:ph idx="1"/>
          </p:nvPr>
        </p:nvSpPr>
        <p:spPr/>
        <p:txBody>
          <a:bodyPr/>
          <a:lstStyle/>
          <a:p>
            <a:pPr algn="just"/>
            <a:r>
              <a:rPr lang="hu-HU" sz="1800" dirty="0">
                <a:effectLst/>
                <a:latin typeface="Calibri" panose="020F0502020204030204" pitchFamily="34" charset="0"/>
                <a:ea typeface="Times New Roman" panose="02020603050405020304" pitchFamily="18" charset="0"/>
              </a:rPr>
              <a:t>A természetes személy ügyfél köteles személyes megjelenéssel írásbeli nyilatkozatot (kiemelt közszereplői nyilatkozat) tenni az Adatlapon arra vonatkozóan, hogy kiemelt közszereplőnek minősül-e. Ha igen, akkor a nyilatkozatnak tartalmaznia kell, hogy melyik pont alapján minősül annak. A nyilatkozatnak tartalmaznia kell továbbá a pénzeszközök forrására vonatkozó információt.</a:t>
            </a:r>
          </a:p>
          <a:p>
            <a:pPr marL="0" indent="0" algn="just">
              <a:buNone/>
            </a:pP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Times New Roman" panose="02020603050405020304" pitchFamily="18" charset="0"/>
              </a:rPr>
              <a:t>A kiemelt közszereplő esetén az üzleti kapcsolat létesítésére, az ügyleti megbízás teljesítésére kizárólag a Szolgáltató kijelölt, külön felelős vezetőjének jóváhagyását követően kerülhet sor. </a:t>
            </a:r>
          </a:p>
          <a:p>
            <a:pPr marL="0" indent="0" algn="just">
              <a:buNone/>
            </a:pPr>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Times New Roman" panose="02020603050405020304" pitchFamily="18" charset="0"/>
              </a:rPr>
              <a:t>A kiemelt közszereplővel létesített üzleti kapcsolat monitoringját megerősített eljárásban kell végrehajtani.</a:t>
            </a:r>
          </a:p>
          <a:p>
            <a:pPr algn="just"/>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7110052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3E34423-4BE6-4676-A4FA-60CA2529CED4}"/>
              </a:ext>
            </a:extLst>
          </p:cNvPr>
          <p:cNvSpPr>
            <a:spLocks noGrp="1"/>
          </p:cNvSpPr>
          <p:nvPr>
            <p:ph type="title"/>
          </p:nvPr>
        </p:nvSpPr>
        <p:spPr/>
        <p:txBody>
          <a:bodyPr/>
          <a:lstStyle/>
          <a:p>
            <a:r>
              <a:rPr lang="hu-HU" sz="1800" b="1" dirty="0">
                <a:effectLst/>
                <a:latin typeface="Calibri" panose="020F0502020204030204" pitchFamily="34" charset="0"/>
                <a:ea typeface="Times New Roman" panose="02020603050405020304" pitchFamily="18" charset="0"/>
              </a:rPr>
              <a:t>Pénzeszköz forrása, és a vagyon forrása</a:t>
            </a:r>
            <a:endParaRPr lang="hu-HU" dirty="0"/>
          </a:p>
        </p:txBody>
      </p:sp>
      <p:sp>
        <p:nvSpPr>
          <p:cNvPr id="3" name="Tartalom helye 2">
            <a:extLst>
              <a:ext uri="{FF2B5EF4-FFF2-40B4-BE49-F238E27FC236}">
                <a16:creationId xmlns:a16="http://schemas.microsoft.com/office/drawing/2014/main" id="{11B641E2-20DB-409D-8A0C-7F2F0FC12D85}"/>
              </a:ext>
            </a:extLst>
          </p:cNvPr>
          <p:cNvSpPr>
            <a:spLocks noGrp="1"/>
          </p:cNvSpPr>
          <p:nvPr>
            <p:ph idx="1"/>
          </p:nvPr>
        </p:nvSpPr>
        <p:spPr/>
        <p:txBody>
          <a:bodyPr>
            <a:normAutofit/>
          </a:bodyPr>
          <a:lstStyle/>
          <a:p>
            <a:pPr marL="0" indent="0" algn="just">
              <a:buNone/>
            </a:pPr>
            <a:r>
              <a:rPr lang="hu-HU" sz="1800" dirty="0">
                <a:effectLst/>
                <a:latin typeface="Calibri" panose="020F0502020204030204" pitchFamily="34" charset="0"/>
                <a:ea typeface="Times New Roman" panose="02020603050405020304" pitchFamily="18" charset="0"/>
              </a:rPr>
              <a:t>Amennyiben az ügyfél kiemelt közszereplő nyilatkoznia kell a pénzeszköz forrásáról. A nyilatkozat az azonosítási adatlapon történik. (Kiemelt közszereplő esetén az azonosítási adatlap kitöltése kötelező)</a:t>
            </a:r>
            <a:r>
              <a:rPr lang="hu-HU" sz="1800" dirty="0">
                <a:effectLst/>
                <a:latin typeface="Calibri" panose="020F0502020204030204" pitchFamily="34" charset="0"/>
                <a:ea typeface="SimSun" panose="02010600030101010101" pitchFamily="2" charset="-122"/>
              </a:rPr>
              <a:t> </a:t>
            </a:r>
            <a:r>
              <a:rPr lang="hu-HU" sz="1800" dirty="0">
                <a:effectLst/>
                <a:latin typeface="Calibri" panose="020F0502020204030204" pitchFamily="34" charset="0"/>
                <a:ea typeface="Times New Roman" panose="02020603050405020304" pitchFamily="18" charset="0"/>
              </a:rPr>
              <a:t>Önmagában a nyilatkozat megtétele nem elegendő, a pénzeszközök forrására vonatkozó információk rendelkezésre bocsátása (nyilatkozat megtétele) mellett – az információk igazoló ellenőrzése érdekében – a pénzeszközök forrására vonatkozó dokumentumok bemutatása (igazoló dokumentumok benyújtása) is szükséges.</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Az MNB14/2020. számú ajánlása alapján igazoló dokumentum lehet különösen: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az öröklésből, kártérítésből, polgári jogi jogviszonyokból származó szerződés vagy egyéb hivatalos dokumentum a kapcsolódó jogosultságok nevesítésével;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munkaviszonyból származó bérjövedelem-igazolás;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külszolgálatért kapott jövedelemigazolás;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egyéb jövedelemigazolás;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árfolyamnyereséghez, nyereményhez, osztalékhoz kapcsolódó igazoló dokumentum.</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92277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C57E49D-E3F7-4732-868E-625E96E14CD5}"/>
              </a:ext>
            </a:extLst>
          </p:cNvPr>
          <p:cNvSpPr>
            <a:spLocks noGrp="1"/>
          </p:cNvSpPr>
          <p:nvPr>
            <p:ph type="title"/>
          </p:nvPr>
        </p:nvSpPr>
        <p:spPr/>
        <p:txBody>
          <a:bodyPr>
            <a:normAutofit/>
          </a:bodyPr>
          <a:lstStyle/>
          <a:p>
            <a:r>
              <a:rPr lang="hu-HU" sz="2800" b="0" u="none" strike="noStrike" baseline="0" dirty="0">
                <a:latin typeface="Calibri" panose="020F0502020204030204" pitchFamily="34" charset="0"/>
              </a:rPr>
              <a:t>A pénzmosás megelőzésével kapcsolatos nemzetközi, európai uniós és nemzeti szabályozások</a:t>
            </a:r>
            <a:endParaRPr lang="hu-HU" sz="2800" dirty="0"/>
          </a:p>
        </p:txBody>
      </p:sp>
      <p:sp>
        <p:nvSpPr>
          <p:cNvPr id="3" name="Tartalom helye 2">
            <a:extLst>
              <a:ext uri="{FF2B5EF4-FFF2-40B4-BE49-F238E27FC236}">
                <a16:creationId xmlns:a16="http://schemas.microsoft.com/office/drawing/2014/main" id="{6631BAA0-3294-4450-BB3E-814AA1664B57}"/>
              </a:ext>
            </a:extLst>
          </p:cNvPr>
          <p:cNvSpPr>
            <a:spLocks noGrp="1"/>
          </p:cNvSpPr>
          <p:nvPr>
            <p:ph idx="1"/>
          </p:nvPr>
        </p:nvSpPr>
        <p:spPr/>
        <p:txBody>
          <a:bodyPr/>
          <a:lstStyle/>
          <a:p>
            <a:pPr marL="0" indent="0">
              <a:buNone/>
            </a:pPr>
            <a:endParaRPr lang="hu-HU" sz="1800" b="1" i="0" u="none" strike="noStrike" baseline="0" dirty="0">
              <a:solidFill>
                <a:srgbClr val="001F5F"/>
              </a:solidFill>
              <a:latin typeface="Calibri" panose="020F0502020204030204" pitchFamily="34" charset="0"/>
            </a:endParaRPr>
          </a:p>
          <a:p>
            <a:pPr marL="0" indent="0">
              <a:buNone/>
            </a:pPr>
            <a:r>
              <a:rPr lang="hu-HU" sz="1800" b="1" i="0" u="none" strike="noStrike" baseline="0" dirty="0">
                <a:latin typeface="Calibri" panose="020F0502020204030204" pitchFamily="34" charset="0"/>
              </a:rPr>
              <a:t>Két típusú szabályozás jellemzi: </a:t>
            </a:r>
            <a:endParaRPr lang="hu-HU" sz="1800" b="0" i="0" u="none" strike="noStrike" baseline="0" dirty="0">
              <a:latin typeface="Calibri" panose="020F0502020204030204" pitchFamily="34" charset="0"/>
            </a:endParaRPr>
          </a:p>
          <a:p>
            <a:pPr marL="0" indent="0">
              <a:buNone/>
            </a:pPr>
            <a:endParaRPr lang="hu-HU" sz="1800" b="1" i="0" u="none" strike="noStrike" baseline="0" dirty="0">
              <a:latin typeface="Calibri" panose="020F0502020204030204" pitchFamily="34" charset="0"/>
            </a:endParaRPr>
          </a:p>
          <a:p>
            <a:pPr marL="0" indent="0">
              <a:buNone/>
            </a:pPr>
            <a:r>
              <a:rPr lang="hu-HU" sz="1800" b="1" i="0" u="none" strike="noStrike" baseline="0" dirty="0">
                <a:latin typeface="Calibri" panose="020F0502020204030204" pitchFamily="34" charset="0"/>
              </a:rPr>
              <a:t>a)</a:t>
            </a:r>
            <a:r>
              <a:rPr lang="hu-HU" sz="1800" b="1" i="0" u="none" strike="noStrike" baseline="0" dirty="0" err="1">
                <a:latin typeface="Calibri" panose="020F0502020204030204" pitchFamily="34" charset="0"/>
              </a:rPr>
              <a:t>represszív</a:t>
            </a:r>
            <a:r>
              <a:rPr lang="hu-HU" sz="1800" b="0" i="0" u="none" strike="noStrike" baseline="0" dirty="0">
                <a:latin typeface="Calibri" panose="020F0502020204030204" pitchFamily="34" charset="0"/>
              </a:rPr>
              <a:t>-büntetőjogi eszközök: pénzmosás bűncselekménye, bejelentési kötelezettség elmulasztásának büntetőjogi következménye is lehet</a:t>
            </a:r>
          </a:p>
          <a:p>
            <a:endParaRPr lang="hu-HU" sz="1800" b="0" i="0" u="none" strike="noStrike" baseline="0" dirty="0">
              <a:latin typeface="Calibri" panose="020F0502020204030204" pitchFamily="34" charset="0"/>
            </a:endParaRPr>
          </a:p>
          <a:p>
            <a:pPr marL="0" indent="0">
              <a:buNone/>
            </a:pPr>
            <a:r>
              <a:rPr lang="hu-HU" sz="1800" b="1" i="0" u="none" strike="noStrike" baseline="0" dirty="0">
                <a:latin typeface="Calibri" panose="020F0502020204030204" pitchFamily="34" charset="0"/>
              </a:rPr>
              <a:t>a)   preventív </a:t>
            </a:r>
            <a:r>
              <a:rPr lang="hu-HU" sz="1800" b="0" i="0" u="none" strike="noStrike" baseline="0" dirty="0">
                <a:latin typeface="Calibri" panose="020F0502020204030204" pitchFamily="34" charset="0"/>
              </a:rPr>
              <a:t>–a </a:t>
            </a:r>
            <a:r>
              <a:rPr lang="hu-HU" sz="1800" b="0" i="0" u="none" strike="noStrike" baseline="0" dirty="0" err="1">
                <a:latin typeface="Calibri" panose="020F0502020204030204" pitchFamily="34" charset="0"/>
              </a:rPr>
              <a:t>Pmt</a:t>
            </a:r>
            <a:r>
              <a:rPr lang="hu-HU" sz="1800" b="0" i="0" u="none" strike="noStrike" baseline="0" dirty="0">
                <a:latin typeface="Calibri" panose="020F0502020204030204" pitchFamily="34" charset="0"/>
              </a:rPr>
              <a:t>.-ben és a kapcsolódó joganyagban előírt kötelezések; </a:t>
            </a:r>
            <a:endParaRPr lang="hu-HU" dirty="0"/>
          </a:p>
        </p:txBody>
      </p:sp>
    </p:spTree>
    <p:extLst>
      <p:ext uri="{BB962C8B-B14F-4D97-AF65-F5344CB8AC3E}">
        <p14:creationId xmlns:p14="http://schemas.microsoft.com/office/powerpoint/2010/main" val="26306418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57A1D0B-0630-4853-A88F-AE27A9CF43DE}"/>
              </a:ext>
            </a:extLst>
          </p:cNvPr>
          <p:cNvSpPr>
            <a:spLocks noGrp="1"/>
          </p:cNvSpPr>
          <p:nvPr>
            <p:ph type="title"/>
          </p:nvPr>
        </p:nvSpPr>
        <p:spPr/>
        <p:txBody>
          <a:bodyPr>
            <a:normAutofit/>
          </a:bodyPr>
          <a:lstStyle/>
          <a:p>
            <a:r>
              <a:rPr lang="hu-HU" sz="2400" b="1" dirty="0">
                <a:effectLst/>
                <a:latin typeface="Calibri" panose="020F0502020204030204" pitchFamily="34" charset="0"/>
                <a:ea typeface="Times New Roman" panose="02020603050405020304" pitchFamily="18" charset="0"/>
              </a:rPr>
              <a:t>Pénzeszköz forrása, és a vagyon forrása</a:t>
            </a:r>
            <a:endParaRPr lang="hu-HU" sz="2400" dirty="0"/>
          </a:p>
        </p:txBody>
      </p:sp>
      <p:sp>
        <p:nvSpPr>
          <p:cNvPr id="3" name="Tartalom helye 2">
            <a:extLst>
              <a:ext uri="{FF2B5EF4-FFF2-40B4-BE49-F238E27FC236}">
                <a16:creationId xmlns:a16="http://schemas.microsoft.com/office/drawing/2014/main" id="{280C7351-9E14-4B0E-828B-ADE2E3274136}"/>
              </a:ext>
            </a:extLst>
          </p:cNvPr>
          <p:cNvSpPr>
            <a:spLocks noGrp="1"/>
          </p:cNvSpPr>
          <p:nvPr>
            <p:ph idx="1"/>
          </p:nvPr>
        </p:nvSpPr>
        <p:spPr/>
        <p:txBody>
          <a:bodyPr/>
          <a:lstStyle/>
          <a:p>
            <a:pPr algn="just"/>
            <a:r>
              <a:rPr lang="hu-HU" sz="1800" dirty="0">
                <a:effectLst/>
                <a:ea typeface="Times New Roman" panose="02020603050405020304" pitchFamily="18" charset="0"/>
              </a:rPr>
              <a:t>A pénzeszközök forrására vonatkozó információ beszerzése során </a:t>
            </a:r>
            <a:r>
              <a:rPr lang="hu-HU" sz="1800" b="1" dirty="0">
                <a:effectLst/>
                <a:ea typeface="Times New Roman" panose="02020603050405020304" pitchFamily="18" charset="0"/>
              </a:rPr>
              <a:t>nem fogadható el</a:t>
            </a:r>
            <a:r>
              <a:rPr lang="hu-HU" sz="1800" dirty="0">
                <a:effectLst/>
                <a:ea typeface="Times New Roman" panose="02020603050405020304" pitchFamily="18" charset="0"/>
              </a:rPr>
              <a:t> olyan, a pénzeszköz forrásaként megadott információ, amely nem a forrás eredetére, hanem a felhasználás céljára (ilyenek lehetnek például „befektetés”, „ingatlanvásárlás”, „további különböző üzleti jellegű felhasználások”), vagy az ügyfél üzleti tevékenységére vonatkozik (például „panziót üzemeltet”, „nagybani piacon árul”, „szállítmányoz”, „étterem tulajdonos”), így értelemszerűen nem helyettesítheti a pénzeszköz forrására vonatkozó információkat.</a:t>
            </a:r>
            <a:endParaRPr lang="hu-HU" sz="1800" dirty="0">
              <a:effectLst/>
              <a:ea typeface="SimSun" panose="02010600030101010101" pitchFamily="2" charset="-122"/>
            </a:endParaRPr>
          </a:p>
          <a:p>
            <a:pPr algn="just"/>
            <a:r>
              <a:rPr lang="hu-HU" sz="1800" dirty="0">
                <a:effectLst/>
                <a:ea typeface="Times New Roman" panose="02020603050405020304" pitchFamily="18" charset="0"/>
              </a:rPr>
              <a:t>Önmagában az a tény, miszerint a forrás megtakarításból származik, nem alkalmas a forrás igazolására, tekintettel arra, hogy a mögöttes összeg legális eredetét nem valószínűsíti. Ilyen esetben további adatokat kell beszerezni arra vonatkozóan, hogy az ügyfél ezen megtakarítást milyen legális forrásból származó tevékenységgel érte el.</a:t>
            </a:r>
            <a:endParaRPr lang="hu-HU" sz="1800" dirty="0">
              <a:effectLst/>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495799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74C1732-05CB-4E20-8E80-23123A6B7342}"/>
              </a:ext>
            </a:extLst>
          </p:cNvPr>
          <p:cNvSpPr>
            <a:spLocks noGrp="1"/>
          </p:cNvSpPr>
          <p:nvPr>
            <p:ph type="title"/>
          </p:nvPr>
        </p:nvSpPr>
        <p:spPr/>
        <p:txBody>
          <a:bodyPr>
            <a:normAutofit/>
          </a:bodyPr>
          <a:lstStyle/>
          <a:p>
            <a:r>
              <a:rPr lang="hu-HU" sz="2400" b="1" dirty="0">
                <a:effectLst/>
                <a:latin typeface="Calibri" panose="020F0502020204030204" pitchFamily="34" charset="0"/>
                <a:ea typeface="Times New Roman" panose="02020603050405020304" pitchFamily="18" charset="0"/>
              </a:rPr>
              <a:t>Pénzeszköz forrása, és a vagyon forrása</a:t>
            </a:r>
            <a:endParaRPr lang="hu-HU" sz="2400" dirty="0"/>
          </a:p>
        </p:txBody>
      </p:sp>
      <p:sp>
        <p:nvSpPr>
          <p:cNvPr id="3" name="Tartalom helye 2">
            <a:extLst>
              <a:ext uri="{FF2B5EF4-FFF2-40B4-BE49-F238E27FC236}">
                <a16:creationId xmlns:a16="http://schemas.microsoft.com/office/drawing/2014/main" id="{34E13C98-57B3-4829-B897-CF89CCB3DFC0}"/>
              </a:ext>
            </a:extLst>
          </p:cNvPr>
          <p:cNvSpPr>
            <a:spLocks noGrp="1"/>
          </p:cNvSpPr>
          <p:nvPr>
            <p:ph idx="1"/>
          </p:nvPr>
        </p:nvSpPr>
        <p:spPr/>
        <p:txBody>
          <a:bodyPr>
            <a:normAutofit lnSpcReduction="10000"/>
          </a:bodyPr>
          <a:lstStyle/>
          <a:p>
            <a:pPr marL="0" indent="0" algn="just">
              <a:buNone/>
            </a:pPr>
            <a:r>
              <a:rPr lang="hu-HU" sz="1800" dirty="0">
                <a:effectLst/>
                <a:latin typeface="Calibri" panose="020F0502020204030204" pitchFamily="34" charset="0"/>
                <a:ea typeface="Times New Roman" panose="02020603050405020304" pitchFamily="18" charset="0"/>
              </a:rPr>
              <a:t>Az MNB alkalmas dokumentumnak tartja többek között az információhoz logikailag illeszkedő, </a:t>
            </a:r>
            <a:r>
              <a:rPr lang="hu-HU" sz="1800" b="1" dirty="0">
                <a:effectLst/>
                <a:latin typeface="Calibri" panose="020F0502020204030204" pitchFamily="34" charset="0"/>
                <a:ea typeface="Times New Roman" panose="02020603050405020304" pitchFamily="18" charset="0"/>
              </a:rPr>
              <a:t>az ügyfél nevére szóló, alábbi eredeti dokumentumok bemutatását</a:t>
            </a:r>
            <a:r>
              <a:rPr lang="hu-HU" sz="1800" dirty="0">
                <a:effectLst/>
                <a:latin typeface="Calibri" panose="020F0502020204030204" pitchFamily="34" charset="0"/>
                <a:ea typeface="Times New Roman" panose="02020603050405020304" pitchFamily="18" charset="0"/>
              </a:rPr>
              <a:t>, így különösen: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az 5 évnél nem régebbi jogerős bírósági vagy hatósági határozat (pl. hagyatékátadó végzés);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az 5 évnél nem régebbi hatósági igazolás (pl. földügyi, ingatlanügyi szakigazgatási szervé);</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az 5 évnél nem régebbi egyéb közokirat, vagy teljes bizonyító </a:t>
            </a:r>
            <a:r>
              <a:rPr lang="hu-HU" sz="1800" dirty="0" err="1">
                <a:effectLst/>
                <a:latin typeface="Calibri" panose="020F0502020204030204" pitchFamily="34" charset="0"/>
                <a:ea typeface="Times New Roman" panose="02020603050405020304" pitchFamily="18" charset="0"/>
              </a:rPr>
              <a:t>erejű</a:t>
            </a:r>
            <a:r>
              <a:rPr lang="hu-HU" sz="1800" dirty="0">
                <a:effectLst/>
                <a:latin typeface="Calibri" panose="020F0502020204030204" pitchFamily="34" charset="0"/>
                <a:ea typeface="Times New Roman" panose="02020603050405020304" pitchFamily="18" charset="0"/>
              </a:rPr>
              <a:t> magánokirat (pl. ingatlan, gépjármű adásvételéről, ajándékozásról),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 3 évnél nem régebbi fizetésiszámla-kivonat (bankszámlakivonat) és készpénzkifizetési bizonylat (ha az ügyfél fizetésiszámla-kivonatot - bankszámlakivonatot - nem tud bemutatni, mert nem áll rendelkezésére, akkor a készpénzfelvételi bizonylat);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szerencsejáték szervezésével foglalkozó cég 1 évnél nem régebbi igazolása nyereményről;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 munkáltató 6 hónapnál nem régebbi igazolása a munkabérről, osztalékról, jutalomról;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az Európai Unió területére történő belépéskor kitöltendő, 6 hónapnál nem régebbi „Készpénzbejelentő nyilatkozat”/„Cash </a:t>
            </a:r>
            <a:r>
              <a:rPr lang="hu-HU" sz="1800" dirty="0" err="1">
                <a:effectLst/>
                <a:latin typeface="Calibri" panose="020F0502020204030204" pitchFamily="34" charset="0"/>
                <a:ea typeface="Times New Roman" panose="02020603050405020304" pitchFamily="18" charset="0"/>
              </a:rPr>
              <a:t>declaration</a:t>
            </a:r>
            <a:r>
              <a:rPr lang="hu-HU" sz="1800" dirty="0">
                <a:effectLst/>
                <a:latin typeface="Calibri" panose="020F0502020204030204" pitchFamily="34" charset="0"/>
                <a:ea typeface="Times New Roman" panose="02020603050405020304" pitchFamily="18" charset="0"/>
              </a:rPr>
              <a:t> </a:t>
            </a:r>
            <a:r>
              <a:rPr lang="hu-HU" sz="1800" dirty="0" err="1">
                <a:effectLst/>
                <a:latin typeface="Calibri" panose="020F0502020204030204" pitchFamily="34" charset="0"/>
                <a:ea typeface="Times New Roman" panose="02020603050405020304" pitchFamily="18" charset="0"/>
              </a:rPr>
              <a:t>form</a:t>
            </a:r>
            <a:r>
              <a:rPr lang="hu-HU" sz="1800" dirty="0">
                <a:effectLst/>
                <a:latin typeface="Calibri" panose="020F0502020204030204" pitchFamily="34" charset="0"/>
                <a:ea typeface="Times New Roman" panose="02020603050405020304" pitchFamily="18" charset="0"/>
              </a:rPr>
              <a:t>” (amelyen a személyi adatok, a készpénz tulajdonosának adatai, a készpénzre, a készpénz származására és tervezett felhasználására vonatkozó, valamint a szállítással kapcsolatos adatok vannak feltüntetve).</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0734072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6F8E8E-2E58-4387-9D6C-DA22D6AA5DDF}"/>
              </a:ext>
            </a:extLst>
          </p:cNvPr>
          <p:cNvSpPr>
            <a:spLocks noGrp="1"/>
          </p:cNvSpPr>
          <p:nvPr>
            <p:ph type="title"/>
          </p:nvPr>
        </p:nvSpPr>
        <p:spPr/>
        <p:txBody>
          <a:bodyPr>
            <a:normAutofit/>
          </a:bodyPr>
          <a:lstStyle/>
          <a:p>
            <a:r>
              <a:rPr lang="hu-HU" sz="2400" b="1" dirty="0">
                <a:effectLst/>
                <a:latin typeface="Calibri" panose="020F0502020204030204" pitchFamily="34" charset="0"/>
                <a:ea typeface="Times New Roman" panose="02020603050405020304" pitchFamily="18" charset="0"/>
              </a:rPr>
              <a:t>Pénzeszköz forrása, és a vagyon forrása</a:t>
            </a:r>
            <a:endParaRPr lang="hu-HU" sz="2400" dirty="0"/>
          </a:p>
        </p:txBody>
      </p:sp>
      <p:sp>
        <p:nvSpPr>
          <p:cNvPr id="3" name="Tartalom helye 2">
            <a:extLst>
              <a:ext uri="{FF2B5EF4-FFF2-40B4-BE49-F238E27FC236}">
                <a16:creationId xmlns:a16="http://schemas.microsoft.com/office/drawing/2014/main" id="{0A730C6A-AA04-421C-9F6B-58EAF10796A0}"/>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Times New Roman" panose="02020603050405020304" pitchFamily="18" charset="0"/>
              </a:rPr>
              <a:t>Amennyiben a fentiekben felsorolt dokumentumok nem állnak rendelkezésre, úgy – legfeljebb 100 millió forint összeg igazolására – elfogadható az </a:t>
            </a:r>
            <a:r>
              <a:rPr lang="hu-HU" sz="1800" b="1" dirty="0">
                <a:effectLst/>
                <a:latin typeface="Calibri" panose="020F0502020204030204" pitchFamily="34" charset="0"/>
                <a:ea typeface="Times New Roman" panose="02020603050405020304" pitchFamily="18" charset="0"/>
              </a:rPr>
              <a:t>ügyfél teljes bizonyító </a:t>
            </a:r>
            <a:r>
              <a:rPr lang="hu-HU" sz="1800" b="1" dirty="0" err="1">
                <a:effectLst/>
                <a:latin typeface="Calibri" panose="020F0502020204030204" pitchFamily="34" charset="0"/>
                <a:ea typeface="Times New Roman" panose="02020603050405020304" pitchFamily="18" charset="0"/>
              </a:rPr>
              <a:t>erejű</a:t>
            </a:r>
            <a:r>
              <a:rPr lang="hu-HU" sz="1800" b="1" dirty="0">
                <a:effectLst/>
                <a:latin typeface="Calibri" panose="020F0502020204030204" pitchFamily="34" charset="0"/>
                <a:ea typeface="Times New Roman" panose="02020603050405020304" pitchFamily="18" charset="0"/>
              </a:rPr>
              <a:t> magánokiratban történő nyilatkoztatása</a:t>
            </a:r>
            <a:r>
              <a:rPr lang="hu-HU" sz="1800" dirty="0">
                <a:effectLst/>
                <a:latin typeface="Calibri" panose="020F0502020204030204" pitchFamily="34" charset="0"/>
                <a:ea typeface="Times New Roman" panose="02020603050405020304" pitchFamily="18" charset="0"/>
              </a:rPr>
              <a:t> a pénzeszköz forrásáról és a fenti pontokban szereplő okiratok hiányának okáról.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Az MNB 14/2020. számú ajánlása alapján a pénzeszköz forrásának tisztázására vonatkozó előírásoknak való megfelelést teljesítettnek tekinthető, ha a szolgáltatónak erről adatbekérés nélkül is hivatalos tudomása van, így pl. a pénzeszközök forrását bizonyíthatóan korábban is a Szolgáltató kezelte, vagy annak hátteréről a Szolgáltatónak hiteles dokumentáció áll rendelkezésére, ideértve különösen az ügylettel érintett pénzeszköz forrását Szolgáltató vagyonelemet is tartalmazó vagyon forrására vonatkozó nyilatkozatot.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613626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5798FC-6605-4A47-BF11-401D814AFEAD}"/>
              </a:ext>
            </a:extLst>
          </p:cNvPr>
          <p:cNvSpPr>
            <a:spLocks noGrp="1"/>
          </p:cNvSpPr>
          <p:nvPr>
            <p:ph type="title"/>
          </p:nvPr>
        </p:nvSpPr>
        <p:spPr/>
        <p:txBody>
          <a:bodyPr>
            <a:normAutofit/>
          </a:bodyPr>
          <a:lstStyle/>
          <a:p>
            <a:r>
              <a:rPr lang="hu-HU" sz="2400" b="1" dirty="0">
                <a:effectLst/>
                <a:latin typeface="Calibri" panose="020F0502020204030204" pitchFamily="34" charset="0"/>
                <a:ea typeface="Times New Roman" panose="02020603050405020304" pitchFamily="18" charset="0"/>
              </a:rPr>
              <a:t>Pénzeszköz forrása, és a vagyon forrása</a:t>
            </a:r>
            <a:endParaRPr lang="hu-HU" sz="2400" dirty="0"/>
          </a:p>
        </p:txBody>
      </p:sp>
      <p:sp>
        <p:nvSpPr>
          <p:cNvPr id="3" name="Tartalom helye 2">
            <a:extLst>
              <a:ext uri="{FF2B5EF4-FFF2-40B4-BE49-F238E27FC236}">
                <a16:creationId xmlns:a16="http://schemas.microsoft.com/office/drawing/2014/main" id="{A9CB13F9-2EFD-4644-B91F-DAFB3C20981B}"/>
              </a:ext>
            </a:extLst>
          </p:cNvPr>
          <p:cNvSpPr>
            <a:spLocks noGrp="1"/>
          </p:cNvSpPr>
          <p:nvPr>
            <p:ph idx="1"/>
          </p:nvPr>
        </p:nvSpPr>
        <p:spPr/>
        <p:txBody>
          <a:bodyPr/>
          <a:lstStyle/>
          <a:p>
            <a:pPr marL="0" indent="0" algn="just">
              <a:buNone/>
            </a:pPr>
            <a:endParaRPr lang="hu-HU" sz="1800" dirty="0">
              <a:solidFill>
                <a:srgbClr val="000080"/>
              </a:solidFill>
              <a:effectLst/>
              <a:latin typeface="Calibri" panose="020F0502020204030204" pitchFamily="34" charset="0"/>
              <a:ea typeface="Times New Roman" panose="02020603050405020304" pitchFamily="18" charset="0"/>
            </a:endParaRPr>
          </a:p>
          <a:p>
            <a:pPr marL="0" indent="0" algn="just">
              <a:buNone/>
            </a:pPr>
            <a:r>
              <a:rPr lang="hu-HU" sz="1800" dirty="0">
                <a:effectLst/>
                <a:latin typeface="Calibri" panose="020F0502020204030204" pitchFamily="34" charset="0"/>
                <a:ea typeface="Times New Roman" panose="02020603050405020304" pitchFamily="18" charset="0"/>
              </a:rPr>
              <a:t>Fontos, hogy kiemelt közszereplők esetében továbbra kötelező a pénzeszköz forrására vonatkozó nyilatkozat is, a kettő nem ugyanaz, nem váltja ki egymást. </a:t>
            </a:r>
          </a:p>
          <a:p>
            <a:pPr marL="0" indent="0" algn="just">
              <a:buNone/>
            </a:pPr>
            <a:r>
              <a:rPr lang="hu-HU" sz="1800" dirty="0">
                <a:effectLst/>
                <a:latin typeface="Calibri" panose="020F0502020204030204" pitchFamily="34" charset="0"/>
                <a:ea typeface="Times New Roman" panose="02020603050405020304" pitchFamily="18" charset="0"/>
              </a:rPr>
              <a:t>A pénzeszköz forrásánál az adott tranzakció (gyakorlatilag díjbefizetés) fedezetéül szolgáló pénzeszköz eredetét kell tisztázni, illetve annak alátámasztására dokumentumokat csatolni, a vagyon forrására vonatkozó nyilatkozat általában az ügyfél pénzügyi helyzetének feltárását célozza. Kivételt jelent az 14/2020. MNB ajánlás alapján ha hiteles dokumentáció áll a Szolgáltató rendelkezésére, ideértve különösen az ügylettel érintett pénzeszköz forrását Szolgáltató vagyonelemet is tartalmazó vagyon forrására vonatkozó nyilatkozatot.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634811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ECAC8BB-070F-4A9D-A29D-CF76DAD05B0A}"/>
              </a:ext>
            </a:extLst>
          </p:cNvPr>
          <p:cNvSpPr>
            <a:spLocks noGrp="1"/>
          </p:cNvSpPr>
          <p:nvPr>
            <p:ph type="title"/>
          </p:nvPr>
        </p:nvSpPr>
        <p:spPr/>
        <p:txBody>
          <a:bodyPr/>
          <a:lstStyle/>
          <a:p>
            <a:r>
              <a:rPr lang="hu-HU" sz="1800" b="1" dirty="0">
                <a:effectLst/>
                <a:latin typeface="Calibri" panose="020F0502020204030204" pitchFamily="34" charset="0"/>
              </a:rPr>
              <a:t>NEM KELL ISMÉTELTEN AZONOSÍTANI AZ ÜGYFELET</a:t>
            </a:r>
            <a:endParaRPr lang="hu-HU" dirty="0"/>
          </a:p>
        </p:txBody>
      </p:sp>
      <p:sp>
        <p:nvSpPr>
          <p:cNvPr id="3" name="Tartalom helye 2">
            <a:extLst>
              <a:ext uri="{FF2B5EF4-FFF2-40B4-BE49-F238E27FC236}">
                <a16:creationId xmlns:a16="http://schemas.microsoft.com/office/drawing/2014/main" id="{7FDB48BB-27C2-4E15-B7A9-5B9A0B20B893}"/>
              </a:ext>
            </a:extLst>
          </p:cNvPr>
          <p:cNvSpPr>
            <a:spLocks noGrp="1"/>
          </p:cNvSpPr>
          <p:nvPr>
            <p:ph idx="1"/>
          </p:nvPr>
        </p:nvSpPr>
        <p:spPr/>
        <p:txBody>
          <a:bodyPr>
            <a:normAutofit fontScale="92500" lnSpcReduction="10000"/>
          </a:bodyPr>
          <a:lstStyle/>
          <a:p>
            <a:pPr marL="0" indent="0" algn="just">
              <a:buNone/>
            </a:pPr>
            <a:r>
              <a:rPr lang="hu-HU" sz="1800" dirty="0">
                <a:effectLst/>
                <a:latin typeface="Calibri" panose="020F0502020204030204" pitchFamily="34" charset="0"/>
                <a:ea typeface="Times New Roman" panose="02020603050405020304" pitchFamily="18" charset="0"/>
              </a:rPr>
              <a:t>A </a:t>
            </a:r>
            <a:r>
              <a:rPr lang="hu-HU" sz="1800" dirty="0" err="1">
                <a:effectLst/>
                <a:latin typeface="Calibri" panose="020F0502020204030204" pitchFamily="34" charset="0"/>
                <a:ea typeface="Times New Roman" panose="02020603050405020304" pitchFamily="18" charset="0"/>
              </a:rPr>
              <a:t>Pmt</a:t>
            </a:r>
            <a:r>
              <a:rPr lang="hu-HU" sz="1800" dirty="0">
                <a:effectLst/>
                <a:latin typeface="Calibri" panose="020F0502020204030204" pitchFamily="34" charset="0"/>
                <a:ea typeface="Times New Roman" panose="02020603050405020304" pitchFamily="18" charset="0"/>
              </a:rPr>
              <a:t>. 13.§ (10) bekezdése alapján:</a:t>
            </a:r>
            <a:endParaRPr lang="hu-HU" sz="1800" dirty="0">
              <a:effectLst/>
              <a:latin typeface="Times New Roman" panose="02020603050405020304" pitchFamily="18" charset="0"/>
              <a:ea typeface="SimSun" panose="02010600030101010101" pitchFamily="2" charset="-122"/>
            </a:endParaRPr>
          </a:p>
          <a:p>
            <a:pPr indent="129540" algn="just"/>
            <a:r>
              <a:rPr lang="hu-HU" sz="1800" dirty="0">
                <a:effectLst/>
                <a:latin typeface="Calibri" panose="020F0502020204030204" pitchFamily="34" charset="0"/>
                <a:ea typeface="Times New Roman" panose="02020603050405020304" pitchFamily="18" charset="0"/>
              </a:rPr>
              <a:t>Nem kell a 7-10. §-ban meghatározott ügyfél-átvilágítási intézkedéseket ismételten elvégezni, ha</a:t>
            </a:r>
            <a:endParaRPr lang="hu-HU" sz="1800" dirty="0">
              <a:effectLst/>
              <a:latin typeface="Times New Roman" panose="02020603050405020304" pitchFamily="18" charset="0"/>
              <a:ea typeface="SimSun" panose="02010600030101010101" pitchFamily="2" charset="-122"/>
            </a:endParaRPr>
          </a:p>
          <a:p>
            <a:pPr indent="129540" algn="just"/>
            <a:endParaRPr lang="hu-HU" sz="1800" dirty="0">
              <a:effectLst/>
              <a:latin typeface="Times New Roman" panose="02020603050405020304" pitchFamily="18" charset="0"/>
              <a:ea typeface="SimSun" panose="02010600030101010101" pitchFamily="2" charset="-122"/>
            </a:endParaRPr>
          </a:p>
          <a:p>
            <a:pPr marL="0" lvl="0" indent="0" algn="just">
              <a:buNone/>
            </a:pPr>
            <a:r>
              <a:rPr lang="hu-HU" sz="1800" dirty="0">
                <a:effectLst/>
                <a:latin typeface="Calibri" panose="020F0502020204030204" pitchFamily="34" charset="0"/>
                <a:ea typeface="Times New Roman" panose="02020603050405020304" pitchFamily="18" charset="0"/>
              </a:rPr>
              <a:t>1. a szolgáltató az ügyfél, a meghatalmazott, a rendelkezésre jogosult, továbbá a képviselő vonatkozásában a 7-10. §-ban meghatározott ügyfél-átvilágítási </a:t>
            </a:r>
            <a:r>
              <a:rPr lang="hu-HU" sz="1800" b="1" dirty="0">
                <a:effectLst/>
                <a:latin typeface="Calibri" panose="020F0502020204030204" pitchFamily="34" charset="0"/>
                <a:ea typeface="Times New Roman" panose="02020603050405020304" pitchFamily="18" charset="0"/>
              </a:rPr>
              <a:t>intézkedéseket egyéb ügyleti megbízás kapcsán már elvégezte</a:t>
            </a:r>
            <a:r>
              <a:rPr lang="hu-HU" sz="1800" dirty="0">
                <a:effectLst/>
                <a:latin typeface="Calibri" panose="020F0502020204030204" pitchFamily="34" charset="0"/>
                <a:ea typeface="Times New Roman" panose="02020603050405020304" pitchFamily="18" charset="0"/>
              </a:rPr>
              <a: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Times New Roman" panose="02020603050405020304" pitchFamily="18" charset="0"/>
              </a:rPr>
              <a:t> </a:t>
            </a:r>
            <a:endParaRPr lang="hu-HU" sz="1800" dirty="0">
              <a:effectLst/>
              <a:latin typeface="Times New Roman" panose="02020603050405020304" pitchFamily="18" charset="0"/>
              <a:ea typeface="SimSun" panose="02010600030101010101" pitchFamily="2" charset="-122"/>
            </a:endParaRPr>
          </a:p>
          <a:p>
            <a:pPr marL="0" lvl="0" indent="0" algn="just">
              <a:buNone/>
            </a:pPr>
            <a:r>
              <a:rPr lang="hu-HU" sz="1800" dirty="0">
                <a:latin typeface="Calibri" panose="020F0502020204030204" pitchFamily="34" charset="0"/>
                <a:ea typeface="Times New Roman" panose="02020603050405020304" pitchFamily="18" charset="0"/>
              </a:rPr>
              <a:t>2. j</a:t>
            </a:r>
            <a:r>
              <a:rPr lang="hu-HU" sz="1800" dirty="0">
                <a:effectLst/>
                <a:latin typeface="Calibri" panose="020F0502020204030204" pitchFamily="34" charset="0"/>
                <a:ea typeface="Times New Roman" panose="02020603050405020304" pitchFamily="18" charset="0"/>
              </a:rPr>
              <a:t>elen ügyleti megbízás kapcsán az ügyfél, a meghatalmazott, a rendelkezésre jogosult, továbbá a képviselő </a:t>
            </a:r>
            <a:r>
              <a:rPr lang="hu-HU" sz="1800" b="1" dirty="0">
                <a:effectLst/>
                <a:latin typeface="Calibri" panose="020F0502020204030204" pitchFamily="34" charset="0"/>
                <a:ea typeface="Times New Roman" panose="02020603050405020304" pitchFamily="18" charset="0"/>
              </a:rPr>
              <a:t>személyazonosságát</a:t>
            </a:r>
            <a:r>
              <a:rPr lang="hu-HU" sz="1800" dirty="0">
                <a:effectLst/>
                <a:latin typeface="Calibri" panose="020F0502020204030204" pitchFamily="34" charset="0"/>
                <a:ea typeface="Times New Roman" panose="02020603050405020304" pitchFamily="18" charset="0"/>
              </a:rPr>
              <a:t> a 7. § (2)-(6) bekezdése alapján </a:t>
            </a:r>
            <a:r>
              <a:rPr lang="hu-HU" sz="1800" b="1" dirty="0">
                <a:effectLst/>
                <a:latin typeface="Calibri" panose="020F0502020204030204" pitchFamily="34" charset="0"/>
                <a:ea typeface="Times New Roman" panose="02020603050405020304" pitchFamily="18" charset="0"/>
              </a:rPr>
              <a:t>megállapította</a:t>
            </a:r>
            <a:r>
              <a:rPr lang="hu-HU" sz="1800" dirty="0">
                <a:effectLst/>
                <a:latin typeface="Calibri" panose="020F0502020204030204" pitchFamily="34" charset="0"/>
                <a:ea typeface="Times New Roman" panose="02020603050405020304" pitchFamily="18" charset="0"/>
              </a:rPr>
              <a:t>, </a:t>
            </a:r>
            <a:r>
              <a:rPr lang="hu-HU" sz="1800" b="1" dirty="0">
                <a:effectLst/>
                <a:latin typeface="Calibri" panose="020F0502020204030204" pitchFamily="34" charset="0"/>
                <a:ea typeface="Times New Roman" panose="02020603050405020304" pitchFamily="18" charset="0"/>
              </a:rPr>
              <a:t>és</a:t>
            </a:r>
            <a:endParaRPr lang="hu-HU" sz="1800" dirty="0">
              <a:effectLst/>
              <a:latin typeface="Times New Roman" panose="02020603050405020304" pitchFamily="18" charset="0"/>
              <a:ea typeface="SimSun" panose="02010600030101010101" pitchFamily="2" charset="-122"/>
            </a:endParaRPr>
          </a:p>
          <a:p>
            <a:pPr marL="0" indent="0" algn="just">
              <a:buNone/>
            </a:pPr>
            <a:endParaRPr lang="hu-HU" sz="1800" dirty="0">
              <a:effectLst/>
              <a:latin typeface="Times New Roman" panose="02020603050405020304" pitchFamily="18" charset="0"/>
              <a:ea typeface="SimSun" panose="02010600030101010101" pitchFamily="2" charset="-122"/>
            </a:endParaRPr>
          </a:p>
          <a:p>
            <a:pPr marL="0" lvl="0" indent="0" algn="just">
              <a:buNone/>
            </a:pPr>
            <a:r>
              <a:rPr lang="hu-HU" sz="1800" b="1" dirty="0">
                <a:effectLst/>
                <a:latin typeface="Calibri" panose="020F0502020204030204" pitchFamily="34" charset="0"/>
                <a:ea typeface="Times New Roman" panose="02020603050405020304" pitchFamily="18" charset="0"/>
              </a:rPr>
              <a:t>3. nem történt</a:t>
            </a:r>
            <a:r>
              <a:rPr lang="hu-HU" sz="1800" dirty="0">
                <a:effectLst/>
                <a:latin typeface="Calibri" panose="020F0502020204030204" pitchFamily="34" charset="0"/>
                <a:ea typeface="Times New Roman" panose="02020603050405020304" pitchFamily="18" charset="0"/>
              </a:rPr>
              <a:t> a 7. § (2) bekezdésében, a 8. § (2) és (3) bekezdésében és a 9.§ (1) és (2) bekezdésekben és a 10.§ (1) bekezdés b) pontjában felsorolt </a:t>
            </a:r>
            <a:r>
              <a:rPr lang="hu-HU" sz="1800" b="1" dirty="0">
                <a:effectLst/>
                <a:latin typeface="Calibri" panose="020F0502020204030204" pitchFamily="34" charset="0"/>
                <a:ea typeface="Times New Roman" panose="02020603050405020304" pitchFamily="18" charset="0"/>
              </a:rPr>
              <a:t>adatokban változás</a:t>
            </a:r>
            <a:r>
              <a:rPr lang="hu-HU" sz="1800" dirty="0">
                <a:effectLst/>
                <a:latin typeface="Calibri" panose="020F0502020204030204" pitchFamily="34" charset="0"/>
                <a:ea typeface="Times New Roman" panose="02020603050405020304" pitchFamily="18" charset="0"/>
              </a:rPr>
              <a:t>.</a:t>
            </a:r>
          </a:p>
          <a:p>
            <a:pPr marL="0" indent="0" algn="just">
              <a:buNone/>
            </a:pPr>
            <a:r>
              <a:rPr lang="hu-HU" sz="1800" dirty="0">
                <a:effectLst/>
                <a:latin typeface="Calibri" panose="020F0502020204030204" pitchFamily="34" charset="0"/>
                <a:ea typeface="Times New Roman" panose="02020603050405020304" pitchFamily="18" charset="0"/>
              </a:rPr>
              <a:t>A fentiek alapján, ha korábban már megtörtént az azonosítás (vagyis a </a:t>
            </a:r>
            <a:r>
              <a:rPr lang="hu-HU" sz="1800" dirty="0" err="1">
                <a:effectLst/>
                <a:latin typeface="Calibri" panose="020F0502020204030204" pitchFamily="34" charset="0"/>
                <a:ea typeface="Times New Roman" panose="02020603050405020304" pitchFamily="18" charset="0"/>
              </a:rPr>
              <a:t>Pmt</a:t>
            </a:r>
            <a:r>
              <a:rPr lang="hu-HU" sz="1800" dirty="0">
                <a:effectLst/>
                <a:latin typeface="Calibri" panose="020F0502020204030204" pitchFamily="34" charset="0"/>
                <a:ea typeface="Times New Roman" panose="02020603050405020304" pitchFamily="18" charset="0"/>
              </a:rPr>
              <a:t>.-ben, illetve az Utasításban meghatározott adatok rögzítése), akkor csak az illető személyazonosságát kell megállapítani (vagyis a </a:t>
            </a:r>
            <a:r>
              <a:rPr lang="hu-HU" sz="1800" dirty="0" err="1">
                <a:effectLst/>
                <a:latin typeface="Calibri" panose="020F0502020204030204" pitchFamily="34" charset="0"/>
                <a:ea typeface="Times New Roman" panose="02020603050405020304" pitchFamily="18" charset="0"/>
              </a:rPr>
              <a:t>Pmt</a:t>
            </a:r>
            <a:r>
              <a:rPr lang="hu-HU" sz="1800" dirty="0">
                <a:effectLst/>
                <a:latin typeface="Calibri" panose="020F0502020204030204" pitchFamily="34" charset="0"/>
                <a:ea typeface="Times New Roman" panose="02020603050405020304" pitchFamily="18" charset="0"/>
              </a:rPr>
              <a:t>. 7.§ (3-(6) bekezdésében meghatározott </a:t>
            </a:r>
            <a:r>
              <a:rPr lang="hu-HU" sz="1800" b="1" dirty="0">
                <a:effectLst/>
                <a:latin typeface="Calibri" panose="020F0502020204030204" pitchFamily="34" charset="0"/>
                <a:ea typeface="Times New Roman" panose="02020603050405020304" pitchFamily="18" charset="0"/>
              </a:rPr>
              <a:t>okiratok bemutatását kell kérni</a:t>
            </a:r>
            <a:r>
              <a:rPr lang="hu-HU" sz="1800" dirty="0">
                <a:effectLst/>
                <a:latin typeface="Calibri" panose="020F0502020204030204" pitchFamily="34" charset="0"/>
                <a:ea typeface="Times New Roman" panose="02020603050405020304" pitchFamily="18" charset="0"/>
              </a:rPr>
              <a:t>), és ellenőrizni, hogy a korábbi azonosítás alapján rendelkezésünkre álló adatokban nem történt változás.</a:t>
            </a:r>
            <a:endParaRPr lang="hu-HU" sz="1800" dirty="0">
              <a:effectLst/>
              <a:latin typeface="Times New Roman" panose="02020603050405020304" pitchFamily="18" charset="0"/>
              <a:ea typeface="SimSun" panose="02010600030101010101" pitchFamily="2" charset="-122"/>
            </a:endParaRPr>
          </a:p>
          <a:p>
            <a:pPr marL="0" lvl="0" indent="0" algn="just">
              <a:buNone/>
            </a:pP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4587830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C102FBD-66B4-41D2-90E6-FEB24EA72CB8}"/>
              </a:ext>
            </a:extLst>
          </p:cNvPr>
          <p:cNvSpPr>
            <a:spLocks noGrp="1"/>
          </p:cNvSpPr>
          <p:nvPr>
            <p:ph type="title"/>
          </p:nvPr>
        </p:nvSpPr>
        <p:spPr/>
        <p:txBody>
          <a:bodyPr/>
          <a:lstStyle/>
          <a:p>
            <a:r>
              <a:rPr lang="hu-HU" sz="1800" b="1" dirty="0">
                <a:effectLst/>
                <a:latin typeface="Calibri" panose="020F0502020204030204" pitchFamily="34" charset="0"/>
              </a:rPr>
              <a:t>ÜZLETI KAPCSOLAT LÉTESÍTÉSÉNEK, ÜGYLETI MEGBÍZÁS TELJESÍTÉSÉNEK MEGTAGADÁSA</a:t>
            </a:r>
            <a:endParaRPr lang="hu-HU" dirty="0"/>
          </a:p>
        </p:txBody>
      </p:sp>
      <p:sp>
        <p:nvSpPr>
          <p:cNvPr id="3" name="Tartalom helye 2">
            <a:extLst>
              <a:ext uri="{FF2B5EF4-FFF2-40B4-BE49-F238E27FC236}">
                <a16:creationId xmlns:a16="http://schemas.microsoft.com/office/drawing/2014/main" id="{9F365A43-5E03-445C-9D58-FDCC05869878}"/>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Nem lehet üzleti kapcsolatot létesíteni, továbbá a már fennálló üzleti kapcsolatot meg kell szünteti, valamint az ügyletet nem lehet teljesíteni, ha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által előírt ügyfél-átvilágítás eredménye nem áll teljes körűen rendelkezésére, így, ha az ügyfél átvilágítása nem végezhető el teljes körűen, azaz: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az ügyfél a tényleges tulajdonosra vonatkozó nyilatkozatot megtagadja,</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 tényleges tulajdonos kilétével kapcsolatban kétség merül fel, és a Szolgáltató megtett minden szükséges lépést a tényleges tulajdonos azonosítása, valamint személyazonosságának igazoló ellenőrzése érdekében – beleértve az ügyfél tulajdonosi és irányítási rendszerének megértését is – és a kétség továbbra is fennáll,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nyilvánosan hozzáférhető nyilvántartásban vagy más olyan nyilvántartásban – amelynek kezelőjétől a Szolgáltató törvény alapján adatigénylésre jogosult – történt ellenőrzés után fennmaradó kétség esetén,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 pénzeszköz és adott esetben a vagyon forrása a Szolgáltató számára megnyugtató módon nem tisztázódik.</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5227398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5DEEB70-8B63-4531-8992-9604D59643DC}"/>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SZOKATLAN TRANZAKCIÓK MEGFIGYELÉSE</a:t>
            </a:r>
            <a:endParaRPr lang="hu-HU" b="1" dirty="0"/>
          </a:p>
        </p:txBody>
      </p:sp>
      <p:sp>
        <p:nvSpPr>
          <p:cNvPr id="3" name="Tartalom helye 2">
            <a:extLst>
              <a:ext uri="{FF2B5EF4-FFF2-40B4-BE49-F238E27FC236}">
                <a16:creationId xmlns:a16="http://schemas.microsoft.com/office/drawing/2014/main" id="{94A2A6BE-F500-4211-ADBD-63736E99BA96}"/>
              </a:ext>
            </a:extLst>
          </p:cNvPr>
          <p:cNvSpPr>
            <a:spLocks noGrp="1"/>
          </p:cNvSpPr>
          <p:nvPr>
            <p:ph idx="1"/>
          </p:nvPr>
        </p:nvSpPr>
        <p:spPr/>
        <p:txBody>
          <a:bodyPr/>
          <a:lstStyle/>
          <a:p>
            <a:pPr marL="0" indent="0" algn="just">
              <a:buNone/>
            </a:pPr>
            <a:r>
              <a:rPr lang="hu-HU" sz="1800" b="1" dirty="0">
                <a:effectLst/>
                <a:latin typeface="Calibri" panose="020F0502020204030204" pitchFamily="34" charset="0"/>
                <a:ea typeface="SimSun" panose="02010600030101010101" pitchFamily="2" charset="-122"/>
              </a:rPr>
              <a:t>Üzletkötő, tanácsadó megfigyelése</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ügyfél, illetve a gazdasági társaság </a:t>
            </a:r>
            <a:r>
              <a:rPr lang="hu-HU" sz="1800" b="1" dirty="0">
                <a:effectLst/>
                <a:latin typeface="Calibri" panose="020F0502020204030204" pitchFamily="34" charset="0"/>
                <a:ea typeface="SimSun" panose="02010600030101010101" pitchFamily="2" charset="-122"/>
              </a:rPr>
              <a:t>nem akarja megadni</a:t>
            </a:r>
            <a:r>
              <a:rPr lang="hu-HU" sz="1800" dirty="0">
                <a:effectLst/>
                <a:latin typeface="Calibri" panose="020F0502020204030204" pitchFamily="34" charset="0"/>
                <a:ea typeface="SimSun" panose="02010600030101010101" pitchFamily="2" charset="-122"/>
              </a:rPr>
              <a:t> az azonosításhoz szükséges adatait, az Adatlap vonatkozó részét (részeit), </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ügyfél, magánszemély </a:t>
            </a:r>
            <a:r>
              <a:rPr lang="hu-HU" sz="1800" b="1" dirty="0">
                <a:effectLst/>
                <a:latin typeface="Calibri" panose="020F0502020204030204" pitchFamily="34" charset="0"/>
                <a:ea typeface="SimSun" panose="02010600030101010101" pitchFamily="2" charset="-122"/>
              </a:rPr>
              <a:t>profiljába nem illő rendkívüli kifizetések</a:t>
            </a:r>
            <a:r>
              <a:rPr lang="hu-HU" sz="1800" dirty="0">
                <a:effectLst/>
                <a:latin typeface="Calibri" panose="020F0502020204030204" pitchFamily="34" charset="0"/>
                <a:ea typeface="SimSun" panose="02010600030101010101" pitchFamily="2" charset="-122"/>
              </a:rPr>
              <a:t>, befizetések,</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rendszeres ügyletkötés közvetlenül az azonosítási értékhatár alatt,</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ügyfél minimális vagy hamisnak látszó, esetlegesen </a:t>
            </a:r>
            <a:r>
              <a:rPr lang="hu-HU" sz="1800" b="1" dirty="0">
                <a:effectLst/>
                <a:latin typeface="Calibri" panose="020F0502020204030204" pitchFamily="34" charset="0"/>
                <a:ea typeface="SimSun" panose="02010600030101010101" pitchFamily="2" charset="-122"/>
              </a:rPr>
              <a:t>ellenőrizhetetlen információkat</a:t>
            </a:r>
            <a:r>
              <a:rPr lang="hu-HU" sz="1800" dirty="0">
                <a:effectLst/>
                <a:latin typeface="Calibri" panose="020F0502020204030204" pitchFamily="34" charset="0"/>
                <a:ea typeface="SimSun" panose="02010600030101010101" pitchFamily="2" charset="-122"/>
              </a:rPr>
              <a:t> ad meg,</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ügyfél megkéri az üzletkötőt, hogy </a:t>
            </a:r>
            <a:r>
              <a:rPr lang="hu-HU" sz="1800" b="1" dirty="0">
                <a:effectLst/>
                <a:latin typeface="Calibri" panose="020F0502020204030204" pitchFamily="34" charset="0"/>
                <a:ea typeface="SimSun" panose="02010600030101010101" pitchFamily="2" charset="-122"/>
              </a:rPr>
              <a:t>ne adja be az Adatlapot</a:t>
            </a:r>
            <a:r>
              <a:rPr lang="hu-HU" sz="1800"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228600" algn="just"/>
            <a:endParaRPr lang="hu-HU" sz="1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391451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028277D-D4CA-4B40-A091-9D371758E50C}"/>
              </a:ext>
            </a:extLst>
          </p:cNvPr>
          <p:cNvSpPr>
            <a:spLocks noGrp="1"/>
          </p:cNvSpPr>
          <p:nvPr>
            <p:ph type="title"/>
          </p:nvPr>
        </p:nvSpPr>
        <p:spPr/>
        <p:txBody>
          <a:bodyPr>
            <a:normAutofit/>
          </a:bodyPr>
          <a:lstStyle/>
          <a:p>
            <a:r>
              <a:rPr lang="hu-HU" sz="2400" dirty="0">
                <a:effectLst/>
                <a:latin typeface="Calibri" panose="020F0502020204030204" pitchFamily="34" charset="0"/>
                <a:ea typeface="SimSun" panose="02010600030101010101" pitchFamily="2" charset="-122"/>
              </a:rPr>
              <a:t>SZOKATLAN TRANZAKCIÓK MEGFIGYELÉSE</a:t>
            </a:r>
            <a:endParaRPr lang="hu-HU" sz="2400" dirty="0"/>
          </a:p>
        </p:txBody>
      </p:sp>
      <p:sp>
        <p:nvSpPr>
          <p:cNvPr id="3" name="Tartalom helye 2">
            <a:extLst>
              <a:ext uri="{FF2B5EF4-FFF2-40B4-BE49-F238E27FC236}">
                <a16:creationId xmlns:a16="http://schemas.microsoft.com/office/drawing/2014/main" id="{A5E056C6-379C-4449-9193-C66489A7A8A9}"/>
              </a:ext>
            </a:extLst>
          </p:cNvPr>
          <p:cNvSpPr>
            <a:spLocks noGrp="1"/>
          </p:cNvSpPr>
          <p:nvPr>
            <p:ph idx="1"/>
          </p:nvPr>
        </p:nvSpPr>
        <p:spPr/>
        <p:txBody>
          <a:bodyPr/>
          <a:lstStyle/>
          <a:p>
            <a:pPr marL="0" indent="0" algn="just">
              <a:buNone/>
            </a:pPr>
            <a:r>
              <a:rPr lang="hu-HU" sz="1800" b="1" dirty="0">
                <a:effectLst/>
                <a:latin typeface="Calibri" panose="020F0502020204030204" pitchFamily="34" charset="0"/>
                <a:ea typeface="SimSun" panose="02010600030101010101" pitchFamily="2" charset="-122"/>
              </a:rPr>
              <a:t>Szolgáltató megfigyelése</a:t>
            </a: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olyan cégek jelentkezése </a:t>
            </a:r>
            <a:r>
              <a:rPr lang="hu-HU" sz="1800" b="1" dirty="0">
                <a:effectLst/>
                <a:latin typeface="Calibri" panose="020F0502020204030204" pitchFamily="34" charset="0"/>
                <a:ea typeface="SimSun" panose="02010600030101010101" pitchFamily="2" charset="-122"/>
              </a:rPr>
              <a:t>nagy összegekkel</a:t>
            </a:r>
            <a:r>
              <a:rPr lang="hu-HU" sz="1800" dirty="0">
                <a:effectLst/>
                <a:latin typeface="Calibri" panose="020F0502020204030204" pitchFamily="34" charset="0"/>
                <a:ea typeface="SimSun" panose="02010600030101010101" pitchFamily="2" charset="-122"/>
              </a:rPr>
              <a:t>, melyek központja kábítószer-, adóparadicsom vagy off-shore kereskedelemmel kapcsolatos országokban van,</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nagy összegek utalása </a:t>
            </a:r>
            <a:r>
              <a:rPr lang="hu-HU" sz="1800" b="1" dirty="0">
                <a:effectLst/>
                <a:latin typeface="Calibri" panose="020F0502020204030204" pitchFamily="34" charset="0"/>
                <a:ea typeface="SimSun" panose="02010600030101010101" pitchFamily="2" charset="-122"/>
              </a:rPr>
              <a:t>külföldre.</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9604570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C4ECBA8-3B21-41E8-BB21-ABA83A6B22FE}"/>
              </a:ext>
            </a:extLst>
          </p:cNvPr>
          <p:cNvSpPr>
            <a:spLocks noGrp="1"/>
          </p:cNvSpPr>
          <p:nvPr>
            <p:ph type="title"/>
          </p:nvPr>
        </p:nvSpPr>
        <p:spPr/>
        <p:txBody>
          <a:bodyPr/>
          <a:lstStyle/>
          <a:p>
            <a:r>
              <a:rPr lang="hu-HU" sz="1800" b="1" dirty="0">
                <a:effectLst/>
                <a:latin typeface="Calibri" panose="020F0502020204030204" pitchFamily="34" charset="0"/>
              </a:rPr>
              <a:t>PÉNZMOSÁS GYANÚJÁRA OKOT ADÓ MAGATARTÁSOK</a:t>
            </a:r>
            <a:endParaRPr lang="hu-HU" dirty="0"/>
          </a:p>
        </p:txBody>
      </p:sp>
      <p:sp>
        <p:nvSpPr>
          <p:cNvPr id="3" name="Tartalom helye 2">
            <a:extLst>
              <a:ext uri="{FF2B5EF4-FFF2-40B4-BE49-F238E27FC236}">
                <a16:creationId xmlns:a16="http://schemas.microsoft.com/office/drawing/2014/main" id="{C1DA11BD-FB86-451F-87C5-BBF1A1C7E52B}"/>
              </a:ext>
            </a:extLst>
          </p:cNvPr>
          <p:cNvSpPr>
            <a:spLocks noGrp="1"/>
          </p:cNvSpPr>
          <p:nvPr>
            <p:ph idx="1"/>
          </p:nvPr>
        </p:nvSpPr>
        <p:spPr/>
        <p:txBody>
          <a:bodyPr/>
          <a:lstStyle/>
          <a:p>
            <a:pPr marL="0" indent="0">
              <a:buNone/>
            </a:pPr>
            <a:r>
              <a:rPr lang="hu-HU" sz="1800" dirty="0">
                <a:effectLst/>
                <a:latin typeface="Calibri" panose="020F0502020204030204" pitchFamily="34" charset="0"/>
                <a:ea typeface="SimSun" panose="02010600030101010101" pitchFamily="2" charset="-122"/>
              </a:rPr>
              <a:t>A pénzmosásra irányuló ügyféli magatartások közös jellemzője a készpénzben való befizetés szorgalmazása annak érdekében, hogy a befizetésekből eredő ellenszolgáltatások legális, Szolgáltatói kifizetésként jelenjenek meg. Ilyenek:</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b="1" dirty="0">
                <a:effectLst/>
                <a:latin typeface="Calibri" panose="020F0502020204030204" pitchFamily="34" charset="0"/>
                <a:ea typeface="SimSun" panose="02010600030101010101" pitchFamily="2" charset="-122"/>
              </a:rPr>
              <a:t>nagy összegű készpénzdíj</a:t>
            </a:r>
            <a:r>
              <a:rPr lang="hu-HU" sz="1800" dirty="0">
                <a:effectLst/>
                <a:latin typeface="Calibri" panose="020F0502020204030204" pitchFamily="34" charset="0"/>
                <a:ea typeface="SimSun" panose="02010600030101010101" pitchFamily="2" charset="-122"/>
              </a:rPr>
              <a:t> befizetése rövid lejáratú, gyorsan visszavásárolható életbiztosítási szerződésre vagy életjáradék biztosításra,</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életbiztosítási összegek </a:t>
            </a:r>
            <a:r>
              <a:rPr lang="hu-HU" sz="1800" b="1" dirty="0">
                <a:effectLst/>
                <a:latin typeface="Calibri" panose="020F0502020204030204" pitchFamily="34" charset="0"/>
                <a:ea typeface="SimSun" panose="02010600030101010101" pitchFamily="2" charset="-122"/>
              </a:rPr>
              <a:t>lejárat előtti</a:t>
            </a:r>
            <a:r>
              <a:rPr lang="hu-HU" sz="1800" dirty="0">
                <a:effectLst/>
                <a:latin typeface="Calibri" panose="020F0502020204030204" pitchFamily="34" charset="0"/>
                <a:ea typeface="SimSun" panose="02010600030101010101" pitchFamily="2" charset="-122"/>
              </a:rPr>
              <a:t> </a:t>
            </a:r>
            <a:r>
              <a:rPr lang="hu-HU" sz="1800" b="1" dirty="0">
                <a:effectLst/>
                <a:latin typeface="Calibri" panose="020F0502020204030204" pitchFamily="34" charset="0"/>
                <a:ea typeface="SimSun" panose="02010600030101010101" pitchFamily="2" charset="-122"/>
              </a:rPr>
              <a:t>jelentős felemelése készpénzbefizetéssel</a:t>
            </a:r>
            <a:r>
              <a:rPr lang="hu-HU" sz="1800"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magas díjú biztosításokból származó kötelezettségek </a:t>
            </a:r>
            <a:r>
              <a:rPr lang="hu-HU" sz="1800" b="1" dirty="0">
                <a:effectLst/>
                <a:latin typeface="Calibri" panose="020F0502020204030204" pitchFamily="34" charset="0"/>
                <a:ea typeface="SimSun" panose="02010600030101010101" pitchFamily="2" charset="-122"/>
              </a:rPr>
              <a:t>rendszeresen készpénzben</a:t>
            </a:r>
            <a:r>
              <a:rPr lang="hu-HU" sz="1800" dirty="0">
                <a:effectLst/>
                <a:latin typeface="Calibri" panose="020F0502020204030204" pitchFamily="34" charset="0"/>
                <a:ea typeface="SimSun" panose="02010600030101010101" pitchFamily="2" charset="-122"/>
              </a:rPr>
              <a:t> való teljesítése,</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 gazdálkodó szervezetek rendszeresen készpénzben történő jelentősebb összegű díjbefizetései,</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ha a jogosult a neki járó nagy összegű biztosítási szolgáltatást – </a:t>
            </a:r>
            <a:r>
              <a:rPr lang="hu-HU" sz="1800" b="1" dirty="0">
                <a:effectLst/>
                <a:latin typeface="Calibri" panose="020F0502020204030204" pitchFamily="34" charset="0"/>
                <a:ea typeface="SimSun" panose="02010600030101010101" pitchFamily="2" charset="-122"/>
              </a:rPr>
              <a:t>indok nélkül</a:t>
            </a:r>
            <a:r>
              <a:rPr lang="hu-HU" sz="1800" dirty="0">
                <a:effectLst/>
                <a:latin typeface="Calibri" panose="020F0502020204030204" pitchFamily="34" charset="0"/>
                <a:ea typeface="SimSun" panose="02010600030101010101" pitchFamily="2" charset="-122"/>
              </a:rPr>
              <a:t> – </a:t>
            </a:r>
            <a:r>
              <a:rPr lang="hu-HU" sz="1800" b="1" dirty="0">
                <a:effectLst/>
                <a:latin typeface="Calibri" panose="020F0502020204030204" pitchFamily="34" charset="0"/>
                <a:ea typeface="SimSun" panose="02010600030101010101" pitchFamily="2" charset="-122"/>
              </a:rPr>
              <a:t>másra engedményezi,</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nagy mennyiségű, kis címletű bankjegyekkel lebonyolított rendszeres díjfizetés,</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az ügyfél javára szóló, harmadik személytől származó, nagy összegre kiállított csekkel történő fizetés,</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több személy befizetése ugyanazon biztosítási szerződésre,</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4391334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171B283-84B0-43C6-8AF8-C35CE0137713}"/>
              </a:ext>
            </a:extLst>
          </p:cNvPr>
          <p:cNvSpPr>
            <a:spLocks noGrp="1"/>
          </p:cNvSpPr>
          <p:nvPr>
            <p:ph type="title"/>
          </p:nvPr>
        </p:nvSpPr>
        <p:spPr/>
        <p:txBody>
          <a:bodyPr>
            <a:normAutofit/>
          </a:bodyPr>
          <a:lstStyle/>
          <a:p>
            <a:r>
              <a:rPr lang="hu-HU" sz="2000" b="1" dirty="0">
                <a:effectLst/>
                <a:latin typeface="Calibri" panose="020F0502020204030204" pitchFamily="34" charset="0"/>
              </a:rPr>
              <a:t>PÉNZMOSÁS GYANÚJÁRA OKOT ADÓ MAGATARTÁSOK</a:t>
            </a:r>
            <a:endParaRPr lang="hu-HU" sz="2000" dirty="0"/>
          </a:p>
        </p:txBody>
      </p:sp>
      <p:sp>
        <p:nvSpPr>
          <p:cNvPr id="3" name="Tartalom helye 2">
            <a:extLst>
              <a:ext uri="{FF2B5EF4-FFF2-40B4-BE49-F238E27FC236}">
                <a16:creationId xmlns:a16="http://schemas.microsoft.com/office/drawing/2014/main" id="{90231AF8-779A-4C7A-B136-754E76CAD13A}"/>
              </a:ext>
            </a:extLst>
          </p:cNvPr>
          <p:cNvSpPr>
            <a:spLocks noGrp="1"/>
          </p:cNvSpPr>
          <p:nvPr>
            <p:ph idx="1"/>
          </p:nvPr>
        </p:nvSpPr>
        <p:spPr/>
        <p:txBody>
          <a:bodyPr>
            <a:normAutofit fontScale="85000" lnSpcReduction="10000"/>
          </a:bodyPr>
          <a:lstStyle/>
          <a:p>
            <a:pPr marL="342900" lvl="0" indent="-342900" algn="just">
              <a:lnSpc>
                <a:spcPct val="100000"/>
              </a:lnSpc>
              <a:buFont typeface="Symbol" panose="05050102010706020507" pitchFamily="18" charset="2"/>
              <a:buChar char=""/>
              <a:tabLst>
                <a:tab pos="457200" algn="l"/>
              </a:tabLst>
            </a:pPr>
            <a:r>
              <a:rPr lang="hu-HU" sz="1800" b="1" dirty="0">
                <a:effectLst/>
                <a:latin typeface="Calibri" panose="020F0502020204030204" pitchFamily="34" charset="0"/>
                <a:ea typeface="SimSun" panose="02010600030101010101" pitchFamily="2" charset="-122"/>
              </a:rPr>
              <a:t>gyakori kedvezményezett változtatás,</a:t>
            </a:r>
            <a:endParaRPr lang="hu-HU" sz="1800" b="1" dirty="0">
              <a:effectLst/>
              <a:latin typeface="Times New Roman" panose="02020603050405020304" pitchFamily="18" charset="0"/>
              <a:ea typeface="SimSun" panose="02010600030101010101" pitchFamily="2" charset="-122"/>
            </a:endParaRPr>
          </a:p>
          <a:p>
            <a:pPr marL="342900" lvl="0" indent="-342900" algn="just">
              <a:lnSpc>
                <a:spcPct val="100000"/>
              </a:lnSpc>
              <a:spcAft>
                <a:spcPts val="600"/>
              </a:spcAft>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lakcím nélküli ügyfél nagyobb összegű biztosítást köt,</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buFont typeface="Symbol" panose="05050102010706020507" pitchFamily="18" charset="2"/>
              <a:buChar char=""/>
              <a:tabLst>
                <a:tab pos="457200" algn="l"/>
              </a:tabLst>
            </a:pPr>
            <a:r>
              <a:rPr lang="hu-HU" sz="1800" b="1" dirty="0">
                <a:effectLst/>
                <a:latin typeface="Calibri" panose="020F0502020204030204" pitchFamily="34" charset="0"/>
                <a:ea typeface="SimSun" panose="02010600030101010101" pitchFamily="2" charset="-122"/>
              </a:rPr>
              <a:t>az ügyfél ismert bűnöző vagy ismert bűnöző rokona vagy társa,</a:t>
            </a:r>
            <a:endParaRPr lang="hu-HU" sz="1800" b="1" dirty="0">
              <a:effectLst/>
              <a:latin typeface="Times New Roman" panose="02020603050405020304" pitchFamily="18" charset="0"/>
              <a:ea typeface="SimSun" panose="02010600030101010101" pitchFamily="2" charset="-122"/>
            </a:endParaRPr>
          </a:p>
          <a:p>
            <a:pPr marL="342900" lvl="0" indent="-342900" algn="just">
              <a:lnSpc>
                <a:spcPct val="100000"/>
              </a:lnSpc>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 kérelmezőt jobban érdekli a szerződés lejárat előtti visszavásárlása, mint a szerződés szerinti biztosítási szolgáltatás,</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 kérelmező bizonytalan, nem tudja pontosan, hogy mit is akar biztosítani, minden lehetőség érdekli, még az </a:t>
            </a:r>
            <a:r>
              <a:rPr lang="hu-HU" sz="1800" b="1" dirty="0" err="1">
                <a:effectLst/>
                <a:latin typeface="Calibri" panose="020F0502020204030204" pitchFamily="34" charset="0"/>
                <a:ea typeface="SimSun" panose="02010600030101010101" pitchFamily="2" charset="-122"/>
                <a:cs typeface="Times New Roman" panose="02020603050405020304" pitchFamily="18" charset="0"/>
              </a:rPr>
              <a:t>irrelevánsak</a:t>
            </a:r>
            <a:r>
              <a:rPr lang="hu-HU" sz="1800" b="1" dirty="0">
                <a:effectLst/>
                <a:latin typeface="Calibri" panose="020F0502020204030204" pitchFamily="34" charset="0"/>
                <a:ea typeface="SimSun" panose="02010600030101010101" pitchFamily="2" charset="-122"/>
                <a:cs typeface="Times New Roman" panose="02020603050405020304" pitchFamily="18" charset="0"/>
              </a:rPr>
              <a:t> is,</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kötvény szerinti biztosítási díjak fizetésének forrása nem egyértelmű,</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 túlfizetés, amelyet követően az ügyfél visszatérítést kér (és nem hajlandó elfogadni a túlfizetés összegének a következő biztosítási díjba történő beszámítását)</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biztosítási díjak egy összegben, a normál fizetési ütemezéstől eltérő módon történő befizetése,</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az ügyfél megváltoztatja a kedvezményezettet, és a kötvény szerinti biztosítási szolgáltatás jogosultjává olyan személyeket tesz, akikkel látszólag semmilyen kapcsolatban nem áll (független harmadik fél, nem családtag),</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342900" lvl="0" indent="-342900" algn="just">
              <a:lnSpc>
                <a:spcPct val="100000"/>
              </a:lnSpc>
              <a:spcAft>
                <a:spcPts val="600"/>
              </a:spcAft>
              <a:buFont typeface="Symbol" panose="05050102010706020507" pitchFamily="18" charset="2"/>
              <a:buChar char=""/>
              <a:tabLst>
                <a:tab pos="228600" algn="l"/>
                <a:tab pos="457200" algn="l"/>
                <a:tab pos="457200" algn="l"/>
                <a:tab pos="948690" algn="l"/>
              </a:tabLst>
            </a:pPr>
            <a:r>
              <a:rPr lang="hu-HU" sz="1800" b="1" dirty="0">
                <a:effectLst/>
                <a:latin typeface="Calibri" panose="020F0502020204030204" pitchFamily="34" charset="0"/>
                <a:ea typeface="SimSun" panose="02010600030101010101" pitchFamily="2" charset="-122"/>
                <a:cs typeface="Times New Roman" panose="02020603050405020304" pitchFamily="18" charset="0"/>
              </a:rPr>
              <a:t>olyan ügyféllel kötött biztosítási szerződések, akik állandó lakhelye nem Magyarországon van, és nem fűzi Magyarországhoz racionális gazdasági kapcsolat.</a:t>
            </a:r>
            <a:endParaRPr lang="hu-HU" sz="1800" b="1" dirty="0">
              <a:effectLst/>
              <a:latin typeface="Arial" panose="020B0604020202020204" pitchFamily="34" charset="0"/>
              <a:ea typeface="SimSun" panose="02010600030101010101" pitchFamily="2" charset="-122"/>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2044550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381692B-7E74-4BE1-8F7D-2AD92D4C4987}"/>
              </a:ext>
            </a:extLst>
          </p:cNvPr>
          <p:cNvSpPr>
            <a:spLocks noGrp="1"/>
          </p:cNvSpPr>
          <p:nvPr>
            <p:ph type="title"/>
          </p:nvPr>
        </p:nvSpPr>
        <p:spPr/>
        <p:txBody>
          <a:bodyPr/>
          <a:lstStyle/>
          <a:p>
            <a:r>
              <a:rPr lang="hu-HU" dirty="0"/>
              <a:t>Eljárások</a:t>
            </a:r>
          </a:p>
        </p:txBody>
      </p:sp>
      <p:sp>
        <p:nvSpPr>
          <p:cNvPr id="3" name="Tartalom helye 2">
            <a:extLst>
              <a:ext uri="{FF2B5EF4-FFF2-40B4-BE49-F238E27FC236}">
                <a16:creationId xmlns:a16="http://schemas.microsoft.com/office/drawing/2014/main" id="{6C809E3A-F9CF-4684-9EB2-34E2DCCBE044}"/>
              </a:ext>
            </a:extLst>
          </p:cNvPr>
          <p:cNvSpPr>
            <a:spLocks noGrp="1"/>
          </p:cNvSpPr>
          <p:nvPr>
            <p:ph idx="1"/>
          </p:nvPr>
        </p:nvSpPr>
        <p:spPr/>
        <p:txBody>
          <a:bodyPr>
            <a:normAutofit lnSpcReduction="10000"/>
          </a:bodyPr>
          <a:lstStyle/>
          <a:p>
            <a:pPr marL="0" indent="0">
              <a:buNone/>
            </a:pPr>
            <a:r>
              <a:rPr lang="hu-HU" sz="1800" b="1" i="0" u="none" strike="noStrike" baseline="0" dirty="0">
                <a:latin typeface="Calibri" panose="020F0502020204030204" pitchFamily="34" charset="0"/>
              </a:rPr>
              <a:t>Meglévő ügyfél-állomány</a:t>
            </a:r>
            <a:endParaRPr lang="hu-HU" sz="1800" b="0" i="0" u="none" strike="noStrike" baseline="0" dirty="0">
              <a:latin typeface="Calibri" panose="020F0502020204030204" pitchFamily="34" charset="0"/>
            </a:endParaRPr>
          </a:p>
          <a:p>
            <a:r>
              <a:rPr lang="hu-HU" sz="1800" b="0" i="0" u="none" strike="noStrike" baseline="0" dirty="0">
                <a:latin typeface="Calibri" panose="020F0502020204030204" pitchFamily="34" charset="0"/>
              </a:rPr>
              <a:t>Tranzakció monitoring</a:t>
            </a:r>
          </a:p>
          <a:p>
            <a:r>
              <a:rPr lang="hu-HU" sz="1800" b="0" i="0" u="none" strike="noStrike" baseline="0" dirty="0">
                <a:latin typeface="Calibri" panose="020F0502020204030204" pitchFamily="34" charset="0"/>
              </a:rPr>
              <a:t>Szankciós és embargós szűrés</a:t>
            </a:r>
          </a:p>
          <a:p>
            <a:r>
              <a:rPr lang="hu-HU" sz="1800" b="0" i="0" u="none" strike="noStrike" baseline="0" dirty="0">
                <a:latin typeface="Calibri" panose="020F0502020204030204" pitchFamily="34" charset="0"/>
              </a:rPr>
              <a:t>Rendszeres adatellenőrzés (kockázati alapon 1-3 évente)</a:t>
            </a:r>
          </a:p>
          <a:p>
            <a:r>
              <a:rPr lang="hu-HU" sz="1800" b="0" i="0" u="none" strike="noStrike" baseline="0" dirty="0">
                <a:latin typeface="Calibri" panose="020F0502020204030204" pitchFamily="34" charset="0"/>
              </a:rPr>
              <a:t>Bejelentési kötelezettség</a:t>
            </a:r>
          </a:p>
          <a:p>
            <a:pPr marL="0" indent="0">
              <a:buNone/>
            </a:pPr>
            <a:r>
              <a:rPr lang="hu-HU" sz="1800" b="1" i="0" u="none" strike="noStrike" baseline="0" dirty="0" err="1">
                <a:latin typeface="Calibri" panose="020F0502020204030204" pitchFamily="34" charset="0"/>
              </a:rPr>
              <a:t>On-boarding</a:t>
            </a:r>
            <a:r>
              <a:rPr lang="hu-HU" sz="1800" b="1" i="0" u="none" strike="noStrike" baseline="0" dirty="0">
                <a:latin typeface="Calibri" panose="020F0502020204030204" pitchFamily="34" charset="0"/>
              </a:rPr>
              <a:t> folyamatban</a:t>
            </a:r>
            <a:endParaRPr lang="hu-HU" sz="1800" b="0" i="0" u="none" strike="noStrike" baseline="0" dirty="0">
              <a:latin typeface="Calibri" panose="020F0502020204030204" pitchFamily="34" charset="0"/>
            </a:endParaRPr>
          </a:p>
          <a:p>
            <a:r>
              <a:rPr lang="hu-HU" sz="1800" b="0" i="0" u="none" strike="noStrike" baseline="0" dirty="0">
                <a:latin typeface="Calibri" panose="020F0502020204030204" pitchFamily="34" charset="0"/>
              </a:rPr>
              <a:t>Azonosítás, átvilágítás</a:t>
            </a:r>
          </a:p>
          <a:p>
            <a:r>
              <a:rPr lang="hu-HU" sz="1800" b="0" i="0" u="none" strike="noStrike" baseline="0" dirty="0">
                <a:latin typeface="Calibri" panose="020F0502020204030204" pitchFamily="34" charset="0"/>
              </a:rPr>
              <a:t>Kötelezően rögzítendő adatok</a:t>
            </a:r>
          </a:p>
          <a:p>
            <a:r>
              <a:rPr lang="hu-HU" sz="1800" b="0" i="0" u="none" strike="noStrike" baseline="0" dirty="0">
                <a:latin typeface="Calibri" panose="020F0502020204030204" pitchFamily="34" charset="0"/>
              </a:rPr>
              <a:t>Tulajdonosistruktúrafeltárása</a:t>
            </a:r>
          </a:p>
          <a:p>
            <a:r>
              <a:rPr lang="hu-HU" sz="1800" b="0" i="0" u="none" strike="noStrike" baseline="0" dirty="0">
                <a:latin typeface="Calibri" panose="020F0502020204030204" pitchFamily="34" charset="0"/>
              </a:rPr>
              <a:t>Ténylegestulajdonosazonosítása</a:t>
            </a:r>
          </a:p>
          <a:p>
            <a:r>
              <a:rPr lang="hu-HU" sz="1800" b="0" i="0" u="none" strike="noStrike" baseline="0" dirty="0">
                <a:latin typeface="Calibri" panose="020F0502020204030204" pitchFamily="34" charset="0"/>
              </a:rPr>
              <a:t>Kiemelet közszereplő státusz ellenőrzése</a:t>
            </a:r>
          </a:p>
          <a:p>
            <a:r>
              <a:rPr lang="hu-HU" sz="1800" b="0" i="0" u="none" strike="noStrike" baseline="0" dirty="0">
                <a:latin typeface="Calibri" panose="020F0502020204030204" pitchFamily="34" charset="0"/>
              </a:rPr>
              <a:t>Kockázatibesorolás</a:t>
            </a:r>
          </a:p>
          <a:p>
            <a:pPr marL="0" indent="0">
              <a:buNone/>
            </a:pPr>
            <a:endParaRPr lang="hu-HU" dirty="0"/>
          </a:p>
        </p:txBody>
      </p:sp>
    </p:spTree>
    <p:extLst>
      <p:ext uri="{BB962C8B-B14F-4D97-AF65-F5344CB8AC3E}">
        <p14:creationId xmlns:p14="http://schemas.microsoft.com/office/powerpoint/2010/main" val="8401589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46926D3-F40A-48B9-B8E7-9E62F6D79EC8}"/>
              </a:ext>
            </a:extLst>
          </p:cNvPr>
          <p:cNvSpPr>
            <a:spLocks noGrp="1"/>
          </p:cNvSpPr>
          <p:nvPr>
            <p:ph type="title"/>
          </p:nvPr>
        </p:nvSpPr>
        <p:spPr/>
        <p:txBody>
          <a:bodyPr/>
          <a:lstStyle/>
          <a:p>
            <a:r>
              <a:rPr lang="hu-HU" sz="1800" dirty="0">
                <a:effectLst/>
                <a:latin typeface="Calibri" panose="020F0502020204030204" pitchFamily="34" charset="0"/>
                <a:ea typeface="SimSun" panose="02010600030101010101" pitchFamily="2" charset="-122"/>
              </a:rPr>
              <a:t>BIZTOSÍTÁSI TITOK ÉS BEJELENTÉSI KÖTELEZETTSÉG</a:t>
            </a:r>
            <a:endParaRPr lang="hu-HU" dirty="0"/>
          </a:p>
        </p:txBody>
      </p:sp>
      <p:sp>
        <p:nvSpPr>
          <p:cNvPr id="3" name="Tartalom helye 2">
            <a:extLst>
              <a:ext uri="{FF2B5EF4-FFF2-40B4-BE49-F238E27FC236}">
                <a16:creationId xmlns:a16="http://schemas.microsoft.com/office/drawing/2014/main" id="{DEBE4490-D250-48E7-B862-49499139266B}"/>
              </a:ext>
            </a:extLst>
          </p:cNvPr>
          <p:cNvSpPr>
            <a:spLocks noGrp="1"/>
          </p:cNvSpPr>
          <p:nvPr>
            <p:ph idx="1"/>
          </p:nvPr>
        </p:nvSpPr>
        <p:spPr/>
        <p:txBody>
          <a:bodyPr>
            <a:normAutofit/>
          </a:bodyPr>
          <a:lstStyle/>
          <a:p>
            <a:pPr marL="0" indent="0" algn="just">
              <a:spcBef>
                <a:spcPts val="1200"/>
              </a:spcBef>
              <a:spcAft>
                <a:spcPts val="300"/>
              </a:spcAft>
              <a:buNone/>
            </a:pPr>
            <a:r>
              <a:rPr lang="hu-HU" sz="1800" b="1" dirty="0">
                <a:effectLst/>
                <a:latin typeface="Calibri" panose="020F0502020204030204" pitchFamily="34" charset="0"/>
              </a:rPr>
              <a:t>Bejelentési kötelezettség</a:t>
            </a:r>
            <a:endParaRPr lang="hu-HU" sz="1800" b="1" dirty="0">
              <a:effectLst/>
              <a:latin typeface="Arial" panose="020B0604020202020204" pitchFamily="34" charset="0"/>
            </a:endParaRPr>
          </a:p>
          <a:p>
            <a:pPr algn="just"/>
            <a:endParaRPr lang="hu-HU" sz="1800" dirty="0">
              <a:effectLst/>
              <a:latin typeface="Times New Roman" panose="02020603050405020304" pitchFamily="18" charset="0"/>
              <a:ea typeface="SimSun" panose="02010600030101010101" pitchFamily="2" charset="-122"/>
            </a:endParaRPr>
          </a:p>
          <a:p>
            <a:pPr algn="just"/>
            <a:r>
              <a:rPr lang="hu-HU" sz="1800" dirty="0">
                <a:effectLst/>
                <a:latin typeface="Calibri" panose="020F0502020204030204" pitchFamily="34" charset="0"/>
                <a:ea typeface="SimSun" panose="02010600030101010101" pitchFamily="2" charset="-122"/>
              </a:rPr>
              <a:t>A gyanús esetek, szokatlan tranzakciók észlelését a munkatárs köteles közvetlenül a bejelentésért felelős személynek</a:t>
            </a:r>
            <a:r>
              <a:rPr lang="hu-HU" sz="1800" dirty="0">
                <a:latin typeface="Calibri" panose="020F0502020204030204" pitchFamily="34" charset="0"/>
                <a:ea typeface="SimSun" panose="02010600030101010101" pitchFamily="2" charset="-122"/>
              </a:rPr>
              <a:t> </a:t>
            </a:r>
            <a:r>
              <a:rPr lang="hu-HU" sz="1800" dirty="0">
                <a:effectLst/>
                <a:latin typeface="Calibri" panose="020F0502020204030204" pitchFamily="34" charset="0"/>
                <a:ea typeface="SimSun" panose="02010600030101010101" pitchFamily="2" charset="-122"/>
              </a:rPr>
              <a:t>– akadályoztatása esetén helyettesének</a:t>
            </a:r>
            <a:r>
              <a:rPr lang="hu-HU" sz="1800" dirty="0">
                <a:latin typeface="Calibri" panose="020F0502020204030204" pitchFamily="34" charset="0"/>
                <a:ea typeface="SimSun" panose="02010600030101010101" pitchFamily="2" charset="-122"/>
              </a:rPr>
              <a:t> -</a:t>
            </a:r>
            <a:r>
              <a:rPr lang="hu-HU" sz="1800" dirty="0">
                <a:effectLst/>
                <a:latin typeface="Calibri" panose="020F0502020204030204" pitchFamily="34" charset="0"/>
                <a:ea typeface="SimSun" panose="02010600030101010101" pitchFamily="2" charset="-122"/>
              </a:rPr>
              <a:t> bejelenteni </a:t>
            </a:r>
          </a:p>
          <a:p>
            <a:pPr marL="0" indent="0" algn="just">
              <a:buNone/>
            </a:pPr>
            <a:r>
              <a:rPr lang="hu-HU" sz="1800" b="1" dirty="0">
                <a:effectLst/>
                <a:latin typeface="Calibri" panose="020F0502020204030204" pitchFamily="34" charset="0"/>
                <a:ea typeface="SimSun" panose="02010600030101010101" pitchFamily="2" charset="-122"/>
              </a:rPr>
              <a:t>Biztosítási titok</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A bejelentés nem tekinthető a biztosítási titok megsértésének.</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NAV keretein belül működő Pénzmosás és Terrorizmusfinanszírozás Elleni Iroda kérhet pénzmosásra vagy terrorizmus finanszírozásra vonatkozó adatot a Szolgáltatótól akkor is, ha ez üzleti vagy biztosítási titok.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Nem büntethető</a:t>
            </a:r>
            <a:r>
              <a:rPr lang="hu-HU" sz="1800" dirty="0">
                <a:effectLst/>
                <a:latin typeface="Calibri" panose="020F0502020204030204" pitchFamily="34" charset="0"/>
                <a:ea typeface="SimSun" panose="02010600030101010101" pitchFamily="2" charset="-122"/>
              </a:rPr>
              <a:t> az üzleti vagy biztosítási titok megsértésével, és nem terheli felelősség a bejelentés megtételéért azt, aki</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a bejelentést (jóhiszeműen) megtette,</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b="1" dirty="0">
                <a:effectLst/>
                <a:latin typeface="Calibri" panose="020F0502020204030204" pitchFamily="34" charset="0"/>
                <a:ea typeface="SimSun" panose="02010600030101010101" pitchFamily="2" charset="-122"/>
              </a:rPr>
              <a:t>akkor sem, ha ez később megalapozatlannak bizonyul</a:t>
            </a:r>
            <a:r>
              <a:rPr lang="hu-HU" sz="1800"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3256089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22C5A6B-B08F-4B2E-8140-34EFF7C96DF4}"/>
              </a:ext>
            </a:extLst>
          </p:cNvPr>
          <p:cNvSpPr>
            <a:spLocks noGrp="1"/>
          </p:cNvSpPr>
          <p:nvPr>
            <p:ph type="title"/>
          </p:nvPr>
        </p:nvSpPr>
        <p:spPr/>
        <p:txBody>
          <a:bodyPr/>
          <a:lstStyle/>
          <a:p>
            <a:r>
              <a:rPr lang="hu-HU" sz="1800" b="1" dirty="0">
                <a:effectLst/>
                <a:latin typeface="Calibri" panose="020F0502020204030204" pitchFamily="34" charset="0"/>
              </a:rPr>
              <a:t>A FELFEDÉS TILALMA</a:t>
            </a:r>
            <a:endParaRPr lang="hu-HU" dirty="0"/>
          </a:p>
        </p:txBody>
      </p:sp>
      <p:sp>
        <p:nvSpPr>
          <p:cNvPr id="3" name="Tartalom helye 2">
            <a:extLst>
              <a:ext uri="{FF2B5EF4-FFF2-40B4-BE49-F238E27FC236}">
                <a16:creationId xmlns:a16="http://schemas.microsoft.com/office/drawing/2014/main" id="{7573A065-3A1D-4C10-A7AA-5A979F94BCCC}"/>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54. §. (1) bekezdése értelmében a Szolgáltató az általa tett bejelentésről és az adatszolgáltatás megkeresés alapján való teljesítéséről, annak tartalmáról, az ügyleti megbízás teljesítésének a felfüggesztéséről, a bejelentő személyéről, valamint arról, hogy az ügyféllel szemben indult-e büntetőeljárás az ügyfélnek, illetve harmadik személynek, szervezetnek tájékoztatást nem adhat. Továbbá biztosítja, hogy a bejelentés megtörténte, annak tartalma és a bejelentő személye titokban maradjon.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b="1" dirty="0">
                <a:effectLst/>
                <a:latin typeface="Calibri" panose="020F0502020204030204" pitchFamily="34" charset="0"/>
                <a:ea typeface="SimSun" panose="02010600030101010101" pitchFamily="2" charset="-122"/>
              </a:rPr>
              <a:t>Fontos!</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Nem terjed ki ez a tiltás a Felügyelet bejelentő általi tájékoztatására, a pénzügyi információs egységként működő hatóság megkeresésére, valamint a számára történő információ továbbításra, ha az a jogszabályban meghatározott feladata ellátása érdekében kér információt.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0169208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E31DEE8-6BC1-4916-9321-F70A3B00358F}"/>
              </a:ext>
            </a:extLst>
          </p:cNvPr>
          <p:cNvSpPr>
            <a:spLocks noGrp="1"/>
          </p:cNvSpPr>
          <p:nvPr>
            <p:ph type="title"/>
          </p:nvPr>
        </p:nvSpPr>
        <p:spPr/>
        <p:txBody>
          <a:bodyPr/>
          <a:lstStyle/>
          <a:p>
            <a:r>
              <a:rPr lang="hu-HU" sz="1800" b="1" dirty="0">
                <a:effectLst/>
                <a:latin typeface="Calibri" panose="020F0502020204030204" pitchFamily="34" charset="0"/>
              </a:rPr>
              <a:t>AZ ÜGYLET FELFÜGGESZTÉSE</a:t>
            </a:r>
            <a:endParaRPr lang="hu-HU" dirty="0"/>
          </a:p>
        </p:txBody>
      </p:sp>
      <p:sp>
        <p:nvSpPr>
          <p:cNvPr id="3" name="Tartalom helye 2">
            <a:extLst>
              <a:ext uri="{FF2B5EF4-FFF2-40B4-BE49-F238E27FC236}">
                <a16:creationId xmlns:a16="http://schemas.microsoft.com/office/drawing/2014/main" id="{14FE1D61-C53F-4EB1-95C6-71A3F8C7FBB4}"/>
              </a:ext>
            </a:extLst>
          </p:cNvPr>
          <p:cNvSpPr>
            <a:spLocks noGrp="1"/>
          </p:cNvSpPr>
          <p:nvPr>
            <p:ph idx="1"/>
          </p:nvPr>
        </p:nvSpPr>
        <p:spPr/>
        <p:txBody>
          <a:bodyPr>
            <a:normAutofit lnSpcReduction="10000"/>
          </a:bodyPr>
          <a:lstStyle/>
          <a:p>
            <a:pPr marL="0" indent="0" algn="just">
              <a:buNone/>
            </a:pPr>
            <a:r>
              <a:rPr lang="hu-HU" sz="1800" dirty="0">
                <a:effectLst/>
                <a:latin typeface="Calibri" panose="020F0502020204030204" pitchFamily="34" charset="0"/>
                <a:ea typeface="SimSun" panose="02010600030101010101" pitchFamily="2" charset="-122"/>
              </a:rPr>
              <a:t>Ha az ügylettel kapcsolatban</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dirty="0">
                <a:effectLst/>
                <a:latin typeface="Calibri" panose="020F0502020204030204" pitchFamily="34" charset="0"/>
                <a:ea typeface="SimSun" panose="02010600030101010101" pitchFamily="2" charset="-122"/>
              </a:rPr>
              <a:t>pénzmosásra vagy terrorizmus finanszírozására utaló adat, tény vagy körülmény merül fel,</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tabLst>
                <a:tab pos="457200" algn="l"/>
              </a:tabLst>
            </a:pPr>
            <a:r>
              <a:rPr lang="hu-HU" sz="1800" b="1" dirty="0">
                <a:effectLst/>
                <a:latin typeface="Calibri" panose="020F0502020204030204" pitchFamily="34" charset="0"/>
                <a:ea typeface="SimSun" panose="02010600030101010101" pitchFamily="2" charset="-122"/>
              </a:rPr>
              <a:t>és ennek ellenőrzéséhez a Pénzmosás és Terrorizmusfinanszírozás Elleni Iroda azonnali intézkedése szükséges</a:t>
            </a:r>
            <a:r>
              <a:rPr lang="hu-HU" sz="1800"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228600"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ügylet </a:t>
            </a:r>
            <a:r>
              <a:rPr lang="hu-HU" sz="1800" b="1" dirty="0">
                <a:effectLst/>
                <a:latin typeface="Calibri" panose="020F0502020204030204" pitchFamily="34" charset="0"/>
                <a:ea typeface="SimSun" panose="02010600030101010101" pitchFamily="2" charset="-122"/>
              </a:rPr>
              <a:t>teljesítését fel kell függeszteni.</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felfüggesztéssel egyidejűleg haladéktalanul értesíteni kell a </a:t>
            </a:r>
            <a:r>
              <a:rPr lang="hu-HU" sz="1800" b="1" dirty="0">
                <a:effectLst/>
                <a:latin typeface="Calibri" panose="020F0502020204030204" pitchFamily="34" charset="0"/>
                <a:ea typeface="SimSun" panose="02010600030101010101" pitchFamily="2" charset="-122"/>
              </a:rPr>
              <a:t>pénzügyi információs egységként működő hatóságot</a:t>
            </a:r>
            <a:r>
              <a:rPr lang="hu-HU" sz="1800" dirty="0">
                <a:effectLst/>
                <a:latin typeface="Calibri" panose="020F0502020204030204" pitchFamily="34" charset="0"/>
                <a:ea typeface="SimSun" panose="02010600030101010101" pitchFamily="2" charset="-122"/>
              </a:rPr>
              <a:t>. A hatóság 4 munkanapon belül értesíti döntéséről a Szolgáltatót. Ennek értelmében kell a tranzakciót végrehajtani/teljesíteni.</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ügylet végrehajtása megelőzheti a bejelentés továbbítását, ha az ügylet teljesítése nem akadályozható meg, illetve, ha a végrehajtást megelőző teljesítés a tényleges tulajdonos nyomon követését veszélyeztetné.</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5506083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7752046-F059-40D7-92FF-E34674421DAF}"/>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TÖRVÉNYSÉRTÉS BEJELENTÉSE</a:t>
            </a:r>
            <a:endParaRPr lang="hu-HU" dirty="0"/>
          </a:p>
        </p:txBody>
      </p:sp>
      <p:sp>
        <p:nvSpPr>
          <p:cNvPr id="3" name="Tartalom helye 2">
            <a:extLst>
              <a:ext uri="{FF2B5EF4-FFF2-40B4-BE49-F238E27FC236}">
                <a16:creationId xmlns:a16="http://schemas.microsoft.com/office/drawing/2014/main" id="{22926A69-C369-4BAE-9F2D-E3EC159A6557}"/>
              </a:ext>
            </a:extLst>
          </p:cNvPr>
          <p:cNvSpPr>
            <a:spLocks noGrp="1"/>
          </p:cNvSpPr>
          <p:nvPr>
            <p:ph idx="1"/>
          </p:nvPr>
        </p:nvSpPr>
        <p:spPr/>
        <p:txBody>
          <a:bodyPr/>
          <a:lstStyle/>
          <a:p>
            <a:pPr marL="0" indent="0" algn="just">
              <a:buNone/>
            </a:pPr>
            <a:r>
              <a:rPr lang="hu-HU" sz="1800" dirty="0">
                <a:effectLst/>
                <a:latin typeface="Calibri" panose="020F0502020204030204" pitchFamily="34" charset="0"/>
                <a:ea typeface="SimSun" panose="02010600030101010101" pitchFamily="2" charset="-122"/>
              </a:rPr>
              <a:t>1)</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alapján a Szolgáltató vezetője, foglalkoztatottja vagy segítő családtagja, illetve a szolgáltató ügyfele – nevének és lakcímének megadásával – írásban értesítheti a Felügyeletet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rendelkezéseinek szolgáltató (vezetője, foglalkoztatottja vagy segítő családtagja) általi megsértésére utaló körülmény esetén.</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értesítést beküldő személyt – jóhiszeműsége esetén – nem érheti hátrány az értesítés megtétele miatt.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2)</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Szolgáltató a belső ellenőrző és információs rendszer részeként névtelenséget Szolgáltató visszaélés-bejelentési rendszert működtet.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Bejelentést a bejelentési rendszeren keresztül az tehet, aki tudomással bír arról, hogy a szolgáltatónál a </a:t>
            </a:r>
            <a:r>
              <a:rPr lang="hu-HU" sz="1800" dirty="0" err="1">
                <a:effectLst/>
                <a:latin typeface="Calibri" panose="020F0502020204030204" pitchFamily="34" charset="0"/>
                <a:ea typeface="SimSun" panose="02010600030101010101" pitchFamily="2" charset="-122"/>
              </a:rPr>
              <a:t>Pmt</a:t>
            </a:r>
            <a:r>
              <a:rPr lang="hu-HU" sz="1800" dirty="0">
                <a:effectLst/>
                <a:latin typeface="Calibri" panose="020F0502020204030204" pitchFamily="34" charset="0"/>
                <a:ea typeface="SimSun" panose="02010600030101010101" pitchFamily="2" charset="-122"/>
              </a:rPr>
              <a:t>. rendelkezése megsértésre kerül vagy került. A bejelentést a címjegyzékben elérhető, „Pénzmosás bejelentés – technikai postaláda” címre kell megküldeni. A technikai postaládához a kijelölt személy, illetve helyettese rendelkezik hozzáféréssel.</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bejelentést harminc napon belül ki kell vizsgálni és annak eredményétől függően kell megtenni a szükséges intézkedést (bejelentés a pénzügyi információs egységnek, feljelentés bűncselekmény gyanúja miatt).</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8761597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C856A7F-408E-4FD5-A814-EBD25DB3090F}"/>
              </a:ext>
            </a:extLst>
          </p:cNvPr>
          <p:cNvSpPr>
            <a:spLocks noGrp="1"/>
          </p:cNvSpPr>
          <p:nvPr>
            <p:ph type="title"/>
          </p:nvPr>
        </p:nvSpPr>
        <p:spPr>
          <a:xfrm>
            <a:off x="606751" y="1110952"/>
            <a:ext cx="10747049" cy="111097"/>
          </a:xfrm>
        </p:spPr>
        <p:txBody>
          <a:bodyPr>
            <a:normAutofit fontScale="90000"/>
          </a:bodyPr>
          <a:lstStyle/>
          <a:p>
            <a:r>
              <a:rPr lang="hu-HU" sz="2700" b="1" dirty="0">
                <a:effectLst/>
              </a:rPr>
              <a:t>SZANKCIÓS LISTÁK</a:t>
            </a:r>
            <a:br>
              <a:rPr lang="hu-HU" sz="2700" b="1" dirty="0">
                <a:effectLst/>
              </a:rPr>
            </a:br>
            <a:br>
              <a:rPr lang="hu-HU" sz="4400" b="1" dirty="0">
                <a:effectLst/>
                <a:latin typeface="Arial" panose="020B0604020202020204" pitchFamily="34" charset="0"/>
              </a:rPr>
            </a:br>
            <a:endParaRPr lang="hu-HU" dirty="0"/>
          </a:p>
        </p:txBody>
      </p:sp>
      <p:sp>
        <p:nvSpPr>
          <p:cNvPr id="3" name="Tartalom helye 2">
            <a:extLst>
              <a:ext uri="{FF2B5EF4-FFF2-40B4-BE49-F238E27FC236}">
                <a16:creationId xmlns:a16="http://schemas.microsoft.com/office/drawing/2014/main" id="{D9A70201-C0F6-4BB7-B5F6-6A963D9F712A}"/>
              </a:ext>
            </a:extLst>
          </p:cNvPr>
          <p:cNvSpPr>
            <a:spLocks noGrp="1"/>
          </p:cNvSpPr>
          <p:nvPr>
            <p:ph idx="1"/>
          </p:nvPr>
        </p:nvSpPr>
        <p:spPr/>
        <p:txBody>
          <a:bodyPr>
            <a:normAutofit fontScale="92500" lnSpcReduction="20000"/>
          </a:bodyPr>
          <a:lstStyle/>
          <a:p>
            <a:pPr marL="0" indent="0" algn="just">
              <a:lnSpc>
                <a:spcPct val="110000"/>
              </a:lnSpc>
              <a:buNone/>
            </a:pPr>
            <a:r>
              <a:rPr lang="hu-HU" sz="2000" dirty="0">
                <a:effectLst/>
                <a:ea typeface="SimSun" panose="02010600030101010101" pitchFamily="2" charset="-122"/>
              </a:rPr>
              <a:t>Az Európai Unió és az ENSZ Biztonsági Tanácsa által elrendelt pénzügyi és vagyoni korlátozó intézkedések végrehajtásáról szóló törvény (Kit.) célja a természetes és jogi személyek, valamint egyéb csoportok, szervezetek gazdasági erőforrásainak és pénzügyi eszközeinek a terrorizmus miatt elrendelt befagyasztása.</a:t>
            </a:r>
          </a:p>
          <a:p>
            <a:pPr marL="0" indent="0" algn="just">
              <a:lnSpc>
                <a:spcPct val="110000"/>
              </a:lnSpc>
              <a:buNone/>
            </a:pPr>
            <a:r>
              <a:rPr lang="hu-HU" sz="2000" dirty="0">
                <a:effectLst/>
                <a:ea typeface="SimSun" panose="02010600030101010101" pitchFamily="2" charset="-122"/>
              </a:rPr>
              <a:t>Amennyiben arra vonatkozó adat, tény, körülmény merül fel, hogy az Európai Uniós korlátozó listán szereplő személy a Magyar Köztársaság területén a pénzügyi és vagyoni korlátozó intézkedés hatálya alá eső pénzeszközzel vagy gazdasági erőforrással rendelkezik, vagy egy ügyletből vagyoni előnye származna, a Szolgáltatónak haladéktalanul </a:t>
            </a:r>
            <a:r>
              <a:rPr lang="hu-HU" sz="2000" b="1" dirty="0">
                <a:effectLst/>
                <a:ea typeface="SimSun" panose="02010600030101010101" pitchFamily="2" charset="-122"/>
              </a:rPr>
              <a:t>bejelentést kell tenni a Pénzmosás és Terrorizmusfinanszírozás Elleni Iroda felé</a:t>
            </a:r>
            <a:r>
              <a:rPr lang="hu-HU" sz="2000" dirty="0">
                <a:effectLst/>
                <a:ea typeface="SimSun" panose="02010600030101010101" pitchFamily="2" charset="-122"/>
              </a:rPr>
              <a:t>.</a:t>
            </a:r>
          </a:p>
          <a:p>
            <a:pPr marL="0" indent="0" algn="just">
              <a:lnSpc>
                <a:spcPct val="110000"/>
              </a:lnSpc>
              <a:buNone/>
            </a:pPr>
            <a:r>
              <a:rPr lang="hu-HU" sz="2000" dirty="0">
                <a:ea typeface="SimSun" panose="02010600030101010101" pitchFamily="2" charset="-122"/>
              </a:rPr>
              <a:t>A</a:t>
            </a:r>
            <a:r>
              <a:rPr lang="hu-HU" sz="2000" dirty="0">
                <a:effectLst/>
                <a:ea typeface="SimSun" panose="02010600030101010101" pitchFamily="2" charset="-122"/>
              </a:rPr>
              <a:t> Nemzeti Adó- és Vámhivatal honlapján található úgynevezett „terroristalistán” szereplő személyek adatbázisa </a:t>
            </a:r>
            <a:r>
              <a:rPr lang="hu-HU" sz="2000" dirty="0" err="1">
                <a:effectLst/>
                <a:ea typeface="SimSun" panose="02010600030101010101" pitchFamily="2" charset="-122"/>
              </a:rPr>
              <a:t>ellenőrése</a:t>
            </a:r>
            <a:r>
              <a:rPr lang="hu-HU" sz="2000" dirty="0">
                <a:effectLst/>
                <a:ea typeface="SimSun" panose="02010600030101010101" pitchFamily="2" charset="-122"/>
              </a:rPr>
              <a:t>.</a:t>
            </a:r>
          </a:p>
          <a:p>
            <a:pPr marL="0" indent="0" algn="just">
              <a:lnSpc>
                <a:spcPct val="110000"/>
              </a:lnSpc>
              <a:buNone/>
            </a:pPr>
            <a:r>
              <a:rPr lang="hu-HU" sz="2000" dirty="0">
                <a:effectLst/>
                <a:ea typeface="SimSun" panose="02010600030101010101" pitchFamily="2" charset="-122"/>
              </a:rPr>
              <a:t>Az ENSZ, illetve az USA á</a:t>
            </a:r>
            <a:r>
              <a:rPr lang="hu-HU" sz="2000" dirty="0">
                <a:effectLst/>
                <a:latin typeface="Calibri" panose="020F0502020204030204" pitchFamily="34" charset="0"/>
                <a:ea typeface="SimSun" panose="02010600030101010101" pitchFamily="2" charset="-122"/>
              </a:rPr>
              <a:t>ltal közzétett listákon szereplő személyek esetén a terrorizmus finanszírozására utaló tény, körülmény adat kell bejelentést tenni A</a:t>
            </a:r>
            <a:r>
              <a:rPr lang="hu-HU" sz="2000" b="1" dirty="0">
                <a:effectLst/>
                <a:latin typeface="Calibri" panose="020F0502020204030204" pitchFamily="34" charset="0"/>
                <a:ea typeface="SimSun" panose="02010600030101010101" pitchFamily="2" charset="-122"/>
              </a:rPr>
              <a:t> befagyasztás</a:t>
            </a:r>
            <a:r>
              <a:rPr lang="hu-HU" sz="2000" dirty="0">
                <a:effectLst/>
                <a:latin typeface="Calibri" panose="020F0502020204030204" pitchFamily="34" charset="0"/>
                <a:ea typeface="SimSun" panose="02010600030101010101" pitchFamily="2" charset="-122"/>
              </a:rPr>
              <a:t> nem jelenti a vagyoni és pénzügyi eszközök végleges elvonását, hanem a jogosultságok gyakorlásának lehetőségét függeszti fel.</a:t>
            </a:r>
            <a:endParaRPr lang="hu-HU" sz="20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23826673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30E3876-B82C-48D5-A4EC-4F04C3D01BCC}"/>
              </a:ext>
            </a:extLst>
          </p:cNvPr>
          <p:cNvSpPr>
            <a:spLocks noGrp="1"/>
          </p:cNvSpPr>
          <p:nvPr>
            <p:ph type="title"/>
          </p:nvPr>
        </p:nvSpPr>
        <p:spPr/>
        <p:txBody>
          <a:bodyPr/>
          <a:lstStyle/>
          <a:p>
            <a:pPr algn="ctr"/>
            <a:r>
              <a:rPr lang="hu-HU" sz="2400" b="1" dirty="0">
                <a:effectLst/>
                <a:latin typeface="Times New Roman" panose="02020603050405020304" pitchFamily="18" charset="0"/>
              </a:rPr>
              <a:t>26/2020. (VIII. 25.) MNB rendelet</a:t>
            </a:r>
            <a:br>
              <a:rPr lang="hu-HU" b="1" dirty="0">
                <a:effectLst/>
              </a:rPr>
            </a:br>
            <a:endParaRPr lang="hu-HU" dirty="0"/>
          </a:p>
        </p:txBody>
      </p:sp>
      <p:sp>
        <p:nvSpPr>
          <p:cNvPr id="3" name="Tartalom helye 2">
            <a:extLst>
              <a:ext uri="{FF2B5EF4-FFF2-40B4-BE49-F238E27FC236}">
                <a16:creationId xmlns:a16="http://schemas.microsoft.com/office/drawing/2014/main" id="{88AC8C66-CE23-487B-8561-015B0046E3DC}"/>
              </a:ext>
            </a:extLst>
          </p:cNvPr>
          <p:cNvSpPr>
            <a:spLocks noGrp="1"/>
          </p:cNvSpPr>
          <p:nvPr>
            <p:ph idx="1"/>
          </p:nvPr>
        </p:nvSpPr>
        <p:spPr/>
        <p:txBody>
          <a:bodyPr/>
          <a:lstStyle/>
          <a:p>
            <a:pPr marL="0" indent="0" algn="ctr">
              <a:spcBef>
                <a:spcPts val="600"/>
              </a:spcBef>
              <a:spcAft>
                <a:spcPts val="600"/>
              </a:spcAft>
              <a:buNone/>
            </a:pPr>
            <a:endParaRPr lang="hu-HU" sz="1800" b="1" dirty="0">
              <a:effectLst/>
              <a:latin typeface="Times New Roman" panose="02020603050405020304" pitchFamily="18" charset="0"/>
            </a:endParaRPr>
          </a:p>
          <a:p>
            <a:pPr marL="0" indent="0" algn="ctr">
              <a:spcBef>
                <a:spcPts val="600"/>
              </a:spcBef>
              <a:spcAft>
                <a:spcPts val="600"/>
              </a:spcAft>
              <a:buNone/>
            </a:pPr>
            <a:r>
              <a:rPr lang="hu-HU" sz="1800" b="1" dirty="0">
                <a:effectLst/>
                <a:latin typeface="Times New Roman" panose="02020603050405020304" pitchFamily="18" charset="0"/>
              </a:rPr>
              <a:t>a pénzmosás és a terrorizmus finanszírozása megelőzéséről és megakadályozásáról szóló törvény végrehajtásának az MNB által felügyelt szolgáltatókra vonatkozó, valamint az Európai Unió és az ENSZ Biztonsági Tanácsa által elrendelt pénzügyi és vagyoni korlátozó intézkedések végrehajtásáról szóló törvény szerinti szűrőrendszer kidolgozásának és működtetése minimumkövetelményeinek részletes szabályairól</a:t>
            </a:r>
            <a:endParaRPr lang="hu-HU" dirty="0">
              <a:effectLst/>
            </a:endParaRPr>
          </a:p>
          <a:p>
            <a:pPr marL="0" indent="0">
              <a:buNone/>
            </a:pPr>
            <a:endParaRPr lang="hu-HU" dirty="0"/>
          </a:p>
        </p:txBody>
      </p:sp>
    </p:spTree>
    <p:extLst>
      <p:ext uri="{BB962C8B-B14F-4D97-AF65-F5344CB8AC3E}">
        <p14:creationId xmlns:p14="http://schemas.microsoft.com/office/powerpoint/2010/main" val="7670587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1C3F131-2381-4147-9C69-9B102F9C6005}"/>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3C1F577F-8168-4E13-8483-11F79B1AAB26}"/>
              </a:ext>
            </a:extLst>
          </p:cNvPr>
          <p:cNvSpPr>
            <a:spLocks noGrp="1"/>
          </p:cNvSpPr>
          <p:nvPr>
            <p:ph idx="1"/>
          </p:nvPr>
        </p:nvSpPr>
        <p:spPr/>
        <p:txBody>
          <a:bodyPr/>
          <a:lstStyle/>
          <a:p>
            <a:r>
              <a:rPr lang="hu-HU" sz="1800" b="1" i="1" dirty="0">
                <a:effectLst/>
                <a:latin typeface="Times New Roman" panose="02020603050405020304" pitchFamily="18" charset="0"/>
              </a:rPr>
              <a:t>AZ AUDITÁLT ELEKTRONIKUS HÍRKÖZLŐ ESZKÖZ ÚTJÁN VÉGZETT ÜGYFÉL-ÁTVILÁGÍTÁS SZABÁLYAI</a:t>
            </a:r>
            <a:endParaRPr lang="hu-HU" dirty="0">
              <a:effectLst/>
            </a:endParaRPr>
          </a:p>
          <a:p>
            <a:r>
              <a:rPr lang="hu-HU" sz="1800" b="1" dirty="0">
                <a:effectLst/>
                <a:latin typeface="Times New Roman" panose="02020603050405020304" pitchFamily="18" charset="0"/>
              </a:rPr>
              <a:t>Az auditált elektronikus hírközlő eszköz és működtetésének minimumkövetelményei, valamint auditálásának módja</a:t>
            </a:r>
          </a:p>
          <a:p>
            <a:r>
              <a:rPr lang="hu-HU" sz="1800" b="1" dirty="0">
                <a:effectLst/>
                <a:latin typeface="Times New Roman" panose="02020603050405020304" pitchFamily="18" charset="0"/>
              </a:rPr>
              <a:t>Az auditált elektronikus hírközlő eszköz útján végzett ügyfél-átvilágítás közös szabályai</a:t>
            </a:r>
          </a:p>
          <a:p>
            <a:r>
              <a:rPr lang="hu-HU" sz="1800" b="1" dirty="0">
                <a:effectLst/>
                <a:latin typeface="Times New Roman" panose="02020603050405020304" pitchFamily="18" charset="0"/>
              </a:rPr>
              <a:t>A közvetett elektronikus ügyfél-átvilágítás formái és szabályai</a:t>
            </a:r>
          </a:p>
          <a:p>
            <a:r>
              <a:rPr lang="hu-HU" sz="1800" b="1" dirty="0">
                <a:effectLst/>
                <a:latin typeface="Times New Roman" panose="02020603050405020304" pitchFamily="18" charset="0"/>
              </a:rPr>
              <a:t>A közvetlen elektronikus ügyfél-átvilágítás szabályai</a:t>
            </a:r>
            <a:endParaRPr lang="hu-HU" sz="1200" b="1" dirty="0">
              <a:effectLst/>
            </a:endParaRPr>
          </a:p>
          <a:p>
            <a:endParaRPr lang="hu-HU" sz="1800" b="1" dirty="0">
              <a:effectLst/>
              <a:latin typeface="Times New Roman" panose="02020603050405020304" pitchFamily="18" charset="0"/>
            </a:endParaRPr>
          </a:p>
          <a:p>
            <a:endParaRPr lang="hu-HU" b="1" dirty="0">
              <a:effectLst/>
            </a:endParaRPr>
          </a:p>
          <a:p>
            <a:endParaRPr lang="hu-HU" dirty="0"/>
          </a:p>
        </p:txBody>
      </p:sp>
    </p:spTree>
    <p:extLst>
      <p:ext uri="{BB962C8B-B14F-4D97-AF65-F5344CB8AC3E}">
        <p14:creationId xmlns:p14="http://schemas.microsoft.com/office/powerpoint/2010/main" val="16783150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82773A8-58DF-4062-87F6-3769708558A7}"/>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BB20E505-99A3-40D4-B064-E064914EB596}"/>
              </a:ext>
            </a:extLst>
          </p:cNvPr>
          <p:cNvSpPr>
            <a:spLocks noGrp="1"/>
          </p:cNvSpPr>
          <p:nvPr>
            <p:ph idx="1"/>
          </p:nvPr>
        </p:nvSpPr>
        <p:spPr/>
        <p:txBody>
          <a:bodyPr>
            <a:normAutofit lnSpcReduction="10000"/>
          </a:bodyPr>
          <a:lstStyle/>
          <a:p>
            <a:r>
              <a:rPr lang="hu-HU" sz="1800" b="1" i="1" dirty="0">
                <a:effectLst/>
                <a:latin typeface="Times New Roman" panose="02020603050405020304" pitchFamily="18" charset="0"/>
              </a:rPr>
              <a:t>AZ ÜGYFÉL EGYEDI KOCKÁZATBESOROLÁSA ALAPJÁN ELVÉGZENDŐ SZOLGÁLTATÓI INTÉZKEDÉSEK</a:t>
            </a:r>
            <a:endParaRPr lang="hu-HU" dirty="0">
              <a:effectLst/>
            </a:endParaRPr>
          </a:p>
          <a:p>
            <a:r>
              <a:rPr lang="hu-HU" sz="1800" b="1" dirty="0">
                <a:effectLst/>
                <a:latin typeface="Times New Roman" panose="02020603050405020304" pitchFamily="18" charset="0"/>
              </a:rPr>
              <a:t>A kockázatérzékenységi megközelítés alapján üzleti kapcsolat létesítéséhez vagy ügyleti megbízás teljesítéséhez vezetői döntést igénylő esetek</a:t>
            </a:r>
            <a:endParaRPr lang="hu-HU" b="1" dirty="0">
              <a:effectLst/>
            </a:endParaRPr>
          </a:p>
          <a:p>
            <a:pPr marL="0" indent="0" algn="just">
              <a:spcBef>
                <a:spcPts val="300"/>
              </a:spcBef>
              <a:spcAft>
                <a:spcPts val="300"/>
              </a:spcAft>
              <a:buNone/>
            </a:pPr>
            <a:r>
              <a:rPr lang="hu-HU" sz="1800" dirty="0">
                <a:effectLst/>
                <a:latin typeface="Times New Roman" panose="02020603050405020304" pitchFamily="18" charset="0"/>
              </a:rPr>
              <a:t>A </a:t>
            </a:r>
            <a:r>
              <a:rPr lang="hu-HU" sz="1800" dirty="0" err="1">
                <a:effectLst/>
                <a:latin typeface="Times New Roman" panose="02020603050405020304" pitchFamily="18" charset="0"/>
              </a:rPr>
              <a:t>Pmt</a:t>
            </a:r>
            <a:r>
              <a:rPr lang="hu-HU" sz="1800" dirty="0">
                <a:effectLst/>
                <a:latin typeface="Times New Roman" panose="02020603050405020304" pitchFamily="18" charset="0"/>
              </a:rPr>
              <a:t>.-ben meghatározottakon felül legalább a szolgáltató belső szabályzatban meghatározott vezetője dönt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a)</a:t>
            </a:r>
            <a:r>
              <a:rPr lang="hu-HU" sz="1800" dirty="0">
                <a:effectLst/>
                <a:latin typeface="Times New Roman" panose="02020603050405020304" pitchFamily="18" charset="0"/>
              </a:rPr>
              <a:t> az üzleti kapcsolat létesítéséről, ha arra utaló adat, tény, illetve körülmény merül fel, hogy a szolgáltatást ténylegesen nem az a személy veszi igénybe, aki a szerződéskötési kérelemben ügyfélként feltüntetésre került,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b)</a:t>
            </a:r>
            <a:r>
              <a:rPr lang="hu-HU" sz="1800" dirty="0">
                <a:effectLst/>
                <a:latin typeface="Times New Roman" panose="02020603050405020304" pitchFamily="18" charset="0"/>
              </a:rPr>
              <a:t> az üzleti kapcsolat létesítéséről, ha évi százmillió forintot elérő vagy meghaladó készpénzforgalom lebonyolítását jelzi az ügyfél,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c)</a:t>
            </a:r>
            <a:r>
              <a:rPr lang="hu-HU" sz="1800" dirty="0">
                <a:effectLst/>
                <a:latin typeface="Times New Roman" panose="02020603050405020304" pitchFamily="18" charset="0"/>
              </a:rPr>
              <a:t> az ügyleti megbízás teljesítéséről, ha az az ötvenmillió forintot eléri vagy meghaladja,</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d)</a:t>
            </a:r>
            <a:r>
              <a:rPr lang="hu-HU" sz="1800" dirty="0">
                <a:effectLst/>
                <a:latin typeface="Times New Roman" panose="02020603050405020304" pitchFamily="18" charset="0"/>
              </a:rPr>
              <a:t> privátbanki üzleti kapcsolat létesítéséről,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e)</a:t>
            </a:r>
            <a:r>
              <a:rPr lang="hu-HU" sz="1800" dirty="0">
                <a:effectLst/>
                <a:latin typeface="Times New Roman" panose="02020603050405020304" pitchFamily="18" charset="0"/>
              </a:rPr>
              <a:t> új termékre vonatkozó vagy új üzleti gyakorlattal, többek között új teljesítési megoldással, valamint új vagy fejlődő technológiák alkalmazásával érintett, a belső kockázatértékelésben meghatározott további kockázati elemet hordozó ügyleti megbízás teljesítéséről,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f)</a:t>
            </a:r>
            <a:r>
              <a:rPr lang="hu-HU" sz="1800" dirty="0">
                <a:effectLst/>
                <a:latin typeface="Times New Roman" panose="02020603050405020304" pitchFamily="18" charset="0"/>
              </a:rPr>
              <a:t> a szokatlan ügylet végrehajtásáról.</a:t>
            </a:r>
            <a:endParaRPr lang="hu-HU" dirty="0">
              <a:effectLst/>
            </a:endParaRPr>
          </a:p>
          <a:p>
            <a:endParaRPr lang="hu-HU" dirty="0"/>
          </a:p>
        </p:txBody>
      </p:sp>
    </p:spTree>
    <p:extLst>
      <p:ext uri="{BB962C8B-B14F-4D97-AF65-F5344CB8AC3E}">
        <p14:creationId xmlns:p14="http://schemas.microsoft.com/office/powerpoint/2010/main" val="39884896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2F6B3C-B50C-4977-B92D-B6F6BA775CD8}"/>
              </a:ext>
            </a:extLst>
          </p:cNvPr>
          <p:cNvSpPr>
            <a:spLocks noGrp="1"/>
          </p:cNvSpPr>
          <p:nvPr>
            <p:ph type="title"/>
          </p:nvPr>
        </p:nvSpPr>
        <p:spPr/>
        <p:txBody>
          <a:bodyPr>
            <a:normAutofit/>
          </a:bodyPr>
          <a:lstStyle/>
          <a:p>
            <a:r>
              <a:rPr lang="hu-HU" sz="2400" b="1">
                <a:effectLst/>
                <a:latin typeface="Times New Roman" panose="02020603050405020304" pitchFamily="18" charset="0"/>
              </a:rPr>
              <a:t>A belső ellenőrző és információs rendszer működtetése</a:t>
            </a:r>
            <a:endParaRPr lang="hu-HU" sz="2400" dirty="0"/>
          </a:p>
        </p:txBody>
      </p:sp>
      <p:sp>
        <p:nvSpPr>
          <p:cNvPr id="3" name="Tartalom helye 2">
            <a:extLst>
              <a:ext uri="{FF2B5EF4-FFF2-40B4-BE49-F238E27FC236}">
                <a16:creationId xmlns:a16="http://schemas.microsoft.com/office/drawing/2014/main" id="{AF8B5661-46AE-4DA0-93CF-9F5D13B860C0}"/>
              </a:ext>
            </a:extLst>
          </p:cNvPr>
          <p:cNvSpPr>
            <a:spLocks noGrp="1"/>
          </p:cNvSpPr>
          <p:nvPr>
            <p:ph idx="1"/>
          </p:nvPr>
        </p:nvSpPr>
        <p:spPr/>
        <p:txBody>
          <a:bodyPr>
            <a:normAutofit lnSpcReduction="10000"/>
          </a:bodyPr>
          <a:lstStyle/>
          <a:p>
            <a:pPr indent="38100" algn="just">
              <a:spcBef>
                <a:spcPts val="300"/>
              </a:spcBef>
              <a:spcAft>
                <a:spcPts val="300"/>
              </a:spcAft>
            </a:pPr>
            <a:r>
              <a:rPr lang="hu-HU" sz="1800" dirty="0">
                <a:effectLst/>
                <a:latin typeface="Times New Roman" panose="02020603050405020304" pitchFamily="18" charset="0"/>
              </a:rPr>
              <a:t> automatikus szűrőrendszer: az ügyfél és az ügylet pénzmosás és terrorizmus finanszírozása szempontjából előzetes paraméterezés alapján történő, emberi beavatkozást nem igénylő leválogatására alkalmas informatikai rendszer,</a:t>
            </a:r>
            <a:endParaRPr lang="hu-HU" dirty="0">
              <a:effectLst/>
            </a:endParaRPr>
          </a:p>
          <a:p>
            <a:pPr indent="38100" algn="just">
              <a:spcBef>
                <a:spcPts val="300"/>
              </a:spcBef>
              <a:spcAft>
                <a:spcPts val="300"/>
              </a:spcAft>
            </a:pPr>
            <a:r>
              <a:rPr lang="hu-HU" sz="1800" b="1" dirty="0">
                <a:latin typeface="Times New Roman" panose="02020603050405020304" pitchFamily="18" charset="0"/>
              </a:rPr>
              <a:t> </a:t>
            </a:r>
            <a:r>
              <a:rPr lang="hu-HU" sz="1800" dirty="0">
                <a:effectLst/>
                <a:latin typeface="Times New Roman" panose="02020603050405020304" pitchFamily="18" charset="0"/>
              </a:rPr>
              <a:t>manuális szűrés: az ügyfél és az ügylet pénzmosás és terrorizmus finanszírozása szempontjából történő, emberi beavatkozást igénylő leválogatása.</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 szolgáltatónak a belső ellenőrző és információs rendszer részeként rendelkeznie kell olyan, a bejelentés teljesítését támogató szűrőrendszerrel, amely biztosítja a pénzmosás és a terrorizmus finanszírozása szempontjából kockázatos ügyfél és szokatlan ügylet kiszűrését és a bejelentés megtételéhez szükséges adatok rendelkezésre bocsátását (a továbbiakban: szűrőrendszer).</a:t>
            </a:r>
            <a:endParaRPr lang="hu-HU" dirty="0">
              <a:effectLst/>
            </a:endParaRPr>
          </a:p>
          <a:p>
            <a:pPr marL="0" indent="0" algn="just">
              <a:spcBef>
                <a:spcPts val="300"/>
              </a:spcBef>
              <a:spcAft>
                <a:spcPts val="300"/>
              </a:spcAft>
              <a:buNone/>
            </a:pPr>
            <a:r>
              <a:rPr lang="hu-HU" sz="1800" b="1" dirty="0">
                <a:effectLst/>
                <a:latin typeface="Times New Roman" panose="02020603050405020304" pitchFamily="18" charset="0"/>
              </a:rPr>
              <a:t>(2)</a:t>
            </a:r>
            <a:r>
              <a:rPr lang="hu-HU" sz="1800" dirty="0">
                <a:effectLst/>
                <a:latin typeface="Times New Roman" panose="02020603050405020304" pitchFamily="18" charset="0"/>
              </a:rPr>
              <a:t> A szolgáltató - a (3) bekezdésben foglalt kivétellel - manuális szűréseken alapuló szűrőrendszert alkalmazhat.</a:t>
            </a:r>
            <a:endParaRPr lang="hu-HU" dirty="0">
              <a:effectLst/>
            </a:endParaRPr>
          </a:p>
          <a:p>
            <a:pPr marL="0" indent="0" algn="just">
              <a:spcBef>
                <a:spcPts val="300"/>
              </a:spcBef>
              <a:spcAft>
                <a:spcPts val="300"/>
              </a:spcAft>
              <a:buNone/>
            </a:pPr>
            <a:r>
              <a:rPr lang="hu-HU" sz="1800" b="1" dirty="0">
                <a:effectLst/>
                <a:latin typeface="Times New Roman" panose="02020603050405020304" pitchFamily="18" charset="0"/>
              </a:rPr>
              <a:t>(3)</a:t>
            </a:r>
            <a:r>
              <a:rPr lang="hu-HU" sz="1800" dirty="0">
                <a:effectLst/>
                <a:latin typeface="Times New Roman" panose="02020603050405020304" pitchFamily="18" charset="0"/>
              </a:rPr>
              <a:t> Az a szolgáltató,</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a)</a:t>
            </a:r>
            <a:r>
              <a:rPr lang="hu-HU" sz="1800" dirty="0">
                <a:effectLst/>
                <a:latin typeface="Times New Roman" panose="02020603050405020304" pitchFamily="18" charset="0"/>
              </a:rPr>
              <a:t> amely pénzforgalmi szolgáltatási tevékenységet végez, vagy</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b)</a:t>
            </a:r>
            <a:r>
              <a:rPr lang="hu-HU" sz="1800" dirty="0">
                <a:effectLst/>
                <a:latin typeface="Times New Roman" panose="02020603050405020304" pitchFamily="18" charset="0"/>
              </a:rPr>
              <a:t> amelynek ügyfeleinek száma a tárgyévet megelőző év végén meghaladta az ötvenezret,</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automatikus szűrőrendszert működtet.</a:t>
            </a:r>
            <a:endParaRPr lang="hu-HU" dirty="0">
              <a:effectLst/>
            </a:endParaRPr>
          </a:p>
          <a:p>
            <a:endParaRPr lang="hu-HU" dirty="0"/>
          </a:p>
        </p:txBody>
      </p:sp>
    </p:spTree>
    <p:extLst>
      <p:ext uri="{BB962C8B-B14F-4D97-AF65-F5344CB8AC3E}">
        <p14:creationId xmlns:p14="http://schemas.microsoft.com/office/powerpoint/2010/main" val="22276705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924442-BD8A-401E-85E3-288E7F52BD4A}"/>
              </a:ext>
            </a:extLst>
          </p:cNvPr>
          <p:cNvSpPr>
            <a:spLocks noGrp="1"/>
          </p:cNvSpPr>
          <p:nvPr>
            <p:ph type="title"/>
          </p:nvPr>
        </p:nvSpPr>
        <p:spPr/>
        <p:txBody>
          <a:bodyPr/>
          <a:lstStyle/>
          <a:p>
            <a:r>
              <a:rPr lang="hu-HU" sz="4400" dirty="0">
                <a:effectLst/>
                <a:latin typeface="Times New Roman" panose="02020603050405020304" pitchFamily="18" charset="0"/>
              </a:rPr>
              <a:t> Szűrőrendszer </a:t>
            </a:r>
            <a:endParaRPr lang="hu-HU" dirty="0"/>
          </a:p>
        </p:txBody>
      </p:sp>
      <p:sp>
        <p:nvSpPr>
          <p:cNvPr id="3" name="Tartalom helye 2">
            <a:extLst>
              <a:ext uri="{FF2B5EF4-FFF2-40B4-BE49-F238E27FC236}">
                <a16:creationId xmlns:a16="http://schemas.microsoft.com/office/drawing/2014/main" id="{74D24D18-3DF7-4DC4-B5D6-A939EE814EC0}"/>
              </a:ext>
            </a:extLst>
          </p:cNvPr>
          <p:cNvSpPr>
            <a:spLocks noGrp="1"/>
          </p:cNvSpPr>
          <p:nvPr>
            <p:ph idx="1"/>
          </p:nvPr>
        </p:nvSpPr>
        <p:spPr/>
        <p:txBody>
          <a:bodyPr>
            <a:normAutofit fontScale="85000" lnSpcReduction="20000"/>
          </a:bodyPr>
          <a:lstStyle/>
          <a:p>
            <a:pPr marL="0" indent="0" algn="just">
              <a:spcBef>
                <a:spcPts val="300"/>
              </a:spcBef>
              <a:spcAft>
                <a:spcPts val="300"/>
              </a:spcAft>
              <a:buNone/>
            </a:pPr>
            <a:r>
              <a:rPr lang="hu-HU" sz="1800" dirty="0">
                <a:effectLst/>
                <a:latin typeface="Times New Roman" panose="02020603050405020304" pitchFamily="18" charset="0"/>
              </a:rPr>
              <a:t>A szűrőrendszer belső eljárásrendjének legalább az alábbi feltételeknek kell megfelelnie:</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a)</a:t>
            </a:r>
            <a:r>
              <a:rPr lang="hu-HU" sz="1800" dirty="0">
                <a:effectLst/>
                <a:latin typeface="Times New Roman" panose="02020603050405020304" pitchFamily="18" charset="0"/>
              </a:rPr>
              <a:t> az intézmény belső kockázatértékelésén alapul,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b)</a:t>
            </a:r>
            <a:r>
              <a:rPr lang="hu-HU" sz="1800" dirty="0">
                <a:effectLst/>
                <a:latin typeface="Times New Roman" panose="02020603050405020304" pitchFamily="18" charset="0"/>
              </a:rPr>
              <a:t> megfelel a szolgáltató kapcsolódó belső szabályzatainak,</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c)</a:t>
            </a:r>
            <a:r>
              <a:rPr lang="hu-HU" sz="1800" dirty="0">
                <a:effectLst/>
                <a:latin typeface="Times New Roman" panose="02020603050405020304" pitchFamily="18" charset="0"/>
              </a:rPr>
              <a:t> dokumentálja a szolgáltató által használt szcenáriókat, az azok alapjául szolgáló logikákkal, paraméterekkel és küszöbértékekkel, és biztosítja a változások nyomon követhetőségét,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d)</a:t>
            </a:r>
            <a:r>
              <a:rPr lang="hu-HU" sz="1800" dirty="0">
                <a:effectLst/>
                <a:latin typeface="Times New Roman" panose="02020603050405020304" pitchFamily="18" charset="0"/>
              </a:rPr>
              <a:t> biztosítja az adatok integritását és minőségét annak érdekében, hogy a szűrőrendszeren pontos és teljes adatok menjenek keresztül,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e)</a:t>
            </a:r>
            <a:r>
              <a:rPr lang="hu-HU" sz="1800" dirty="0">
                <a:effectLst/>
                <a:latin typeface="Times New Roman" panose="02020603050405020304" pitchFamily="18" charset="0"/>
              </a:rPr>
              <a:t> rögzíti a releváns adatokat tartalmazó összes adatforrást,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f)</a:t>
            </a:r>
            <a:r>
              <a:rPr lang="hu-HU" sz="1800" dirty="0">
                <a:effectLst/>
                <a:latin typeface="Times New Roman" panose="02020603050405020304" pitchFamily="18" charset="0"/>
              </a:rPr>
              <a:t> biztosítja a szűrőrendszer megtervezéséért, működtetéséért, teszteléséért, beüzemeléséért és folyamatos felügyeletéért, valamint az esetkezelésért, felülvizsgálatért és a találatok és lehetséges bejelentések tekintetében hozott döntésekért felelős szakképzett alkalmazottak vagy külső tanácsadók rendelkezésre állását,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g)</a:t>
            </a:r>
            <a:r>
              <a:rPr lang="hu-HU" sz="1800" dirty="0">
                <a:effectLst/>
                <a:latin typeface="Times New Roman" panose="02020603050405020304" pitchFamily="18" charset="0"/>
              </a:rPr>
              <a:t> rögzíti az elemző és értékelő folyamat során alkalmazott határidőket,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h)</a:t>
            </a:r>
            <a:r>
              <a:rPr lang="hu-HU" sz="1800" dirty="0">
                <a:effectLst/>
                <a:latin typeface="Times New Roman" panose="02020603050405020304" pitchFamily="18" charset="0"/>
              </a:rPr>
              <a:t> olyan vizsgálati protokollokat tartalmaz, amelyek részletesen bemutatják, hogy a szűrőrendszer által generált figyelmeztetéseket milyen módon kell megvizsgálni, milyen módon kell dönteni afelől, hogy mely találatok kerüljenek bejelentésre, ki a felelős az ilyen döntés meghozataláért, valamint azt, hogy milyen módon kell a döntéshozatali eljárást dokumentálni,</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i)</a:t>
            </a:r>
            <a:r>
              <a:rPr lang="hu-HU" sz="1800" dirty="0">
                <a:effectLst/>
                <a:latin typeface="Times New Roman" panose="02020603050405020304" pitchFamily="18" charset="0"/>
              </a:rPr>
              <a:t> biztosítja a szcenáriók és az azok alapjául szolgáló logikák, paraméterek és küszöbértékek kockázataival összhangban történő felülvizsgálatát, illetve tartalmazza, hogy ki a felelős a felülvizsgálatért, valamint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j)</a:t>
            </a:r>
            <a:r>
              <a:rPr lang="hu-HU" sz="1800" dirty="0">
                <a:effectLst/>
                <a:latin typeface="Times New Roman" panose="02020603050405020304" pitchFamily="18" charset="0"/>
              </a:rPr>
              <a:t> automatikus szűrőrendszer esetén előírja a szűrőrendszer teljes folyamatát nyomon követő, valamint a bevezetését megelőző és azt követő tesztelését, csakúgy, mint az időszakos tesztelések elvégzését az irányítás, az adatok leképezése, az ügyletek azonosítása, a keresési szcenáriók és logikák, a szűrési modellezés, valamint a bevitt adatok és az eredmények vizsgálatával kapcsolatosan.</a:t>
            </a:r>
            <a:endParaRPr lang="hu-HU" dirty="0">
              <a:effectLst/>
            </a:endParaRPr>
          </a:p>
          <a:p>
            <a:pPr marL="0" indent="0">
              <a:buNone/>
            </a:pPr>
            <a:endParaRPr lang="hu-HU" dirty="0"/>
          </a:p>
        </p:txBody>
      </p:sp>
    </p:spTree>
    <p:extLst>
      <p:ext uri="{BB962C8B-B14F-4D97-AF65-F5344CB8AC3E}">
        <p14:creationId xmlns:p14="http://schemas.microsoft.com/office/powerpoint/2010/main" val="210328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63860FA-E22A-458F-A5C7-E1E76341467D}"/>
              </a:ext>
            </a:extLst>
          </p:cNvPr>
          <p:cNvSpPr>
            <a:spLocks noGrp="1"/>
          </p:cNvSpPr>
          <p:nvPr>
            <p:ph type="title"/>
          </p:nvPr>
        </p:nvSpPr>
        <p:spPr/>
        <p:txBody>
          <a:bodyPr/>
          <a:lstStyle/>
          <a:p>
            <a:pPr algn="ctr"/>
            <a:r>
              <a:rPr lang="hu-HU" sz="1800" b="1" i="0" u="none" strike="noStrike" baseline="0" dirty="0">
                <a:latin typeface="+mn-lt"/>
              </a:rPr>
              <a:t>A PÉNZMOSÁS ÉS A TERRORIZMUSFINANSZÍROZÁS ELVÁLASZTÁSA</a:t>
            </a:r>
            <a:endParaRPr lang="hu-HU" dirty="0">
              <a:latin typeface="+mn-lt"/>
            </a:endParaRPr>
          </a:p>
        </p:txBody>
      </p:sp>
      <p:pic>
        <p:nvPicPr>
          <p:cNvPr id="7" name="Tartalom helye 6">
            <a:extLst>
              <a:ext uri="{FF2B5EF4-FFF2-40B4-BE49-F238E27FC236}">
                <a16:creationId xmlns:a16="http://schemas.microsoft.com/office/drawing/2014/main" id="{E72DDA44-15F7-49FB-90AE-2A18A2D14C84}"/>
              </a:ext>
            </a:extLst>
          </p:cNvPr>
          <p:cNvPicPr>
            <a:picLocks noGrp="1" noChangeAspect="1"/>
          </p:cNvPicPr>
          <p:nvPr>
            <p:ph idx="1"/>
          </p:nvPr>
        </p:nvPicPr>
        <p:blipFill>
          <a:blip r:embed="rId2"/>
          <a:stretch>
            <a:fillRect/>
          </a:stretch>
        </p:blipFill>
        <p:spPr>
          <a:xfrm>
            <a:off x="2569916" y="1825625"/>
            <a:ext cx="7052168" cy="4351338"/>
          </a:xfrm>
        </p:spPr>
      </p:pic>
    </p:spTree>
    <p:extLst>
      <p:ext uri="{BB962C8B-B14F-4D97-AF65-F5344CB8AC3E}">
        <p14:creationId xmlns:p14="http://schemas.microsoft.com/office/powerpoint/2010/main" val="19839596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61D0BA8-9A5B-482C-94E7-D3AB19CD4B70}"/>
              </a:ext>
            </a:extLst>
          </p:cNvPr>
          <p:cNvSpPr>
            <a:spLocks noGrp="1"/>
          </p:cNvSpPr>
          <p:nvPr>
            <p:ph type="title"/>
          </p:nvPr>
        </p:nvSpPr>
        <p:spPr/>
        <p:txBody>
          <a:bodyPr/>
          <a:lstStyle/>
          <a:p>
            <a:r>
              <a:rPr lang="hu-HU" dirty="0"/>
              <a:t>Szűrések</a:t>
            </a:r>
          </a:p>
        </p:txBody>
      </p:sp>
      <p:sp>
        <p:nvSpPr>
          <p:cNvPr id="3" name="Tartalom helye 2">
            <a:extLst>
              <a:ext uri="{FF2B5EF4-FFF2-40B4-BE49-F238E27FC236}">
                <a16:creationId xmlns:a16="http://schemas.microsoft.com/office/drawing/2014/main" id="{621B7491-CBD7-43CF-8146-41BF4135AA01}"/>
              </a:ext>
            </a:extLst>
          </p:cNvPr>
          <p:cNvSpPr>
            <a:spLocks noGrp="1"/>
          </p:cNvSpPr>
          <p:nvPr>
            <p:ph idx="1"/>
          </p:nvPr>
        </p:nvSpPr>
        <p:spPr/>
        <p:txBody>
          <a:bodyPr>
            <a:normAutofit lnSpcReduction="10000"/>
          </a:bodyPr>
          <a:lstStyle/>
          <a:p>
            <a:pPr marL="0" indent="0" algn="just">
              <a:spcBef>
                <a:spcPts val="300"/>
              </a:spcBef>
              <a:spcAft>
                <a:spcPts val="300"/>
              </a:spcAft>
              <a:buNone/>
            </a:pPr>
            <a:r>
              <a:rPr lang="hu-HU" sz="1800" dirty="0">
                <a:effectLst/>
                <a:latin typeface="Times New Roman" panose="02020603050405020304" pitchFamily="18" charset="0"/>
              </a:rPr>
              <a:t>A szolgáltató legalább a következő ügyfél-, illetve ügylettípusokra végzett szűréseket hajtja végre, és azt biztosítja a belső kockázatértékelésében:</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a)</a:t>
            </a:r>
            <a:r>
              <a:rPr lang="hu-HU" sz="1800" dirty="0">
                <a:effectLst/>
                <a:latin typeface="Times New Roman" panose="02020603050405020304" pitchFamily="18" charset="0"/>
              </a:rPr>
              <a:t> huszonötmillió forintot elérő vagy meghaladó összegű készpénzbefizetés természetes személy ügyfél részére,</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b)</a:t>
            </a:r>
            <a:r>
              <a:rPr lang="hu-HU" sz="1800" dirty="0">
                <a:effectLst/>
                <a:latin typeface="Times New Roman" panose="02020603050405020304" pitchFamily="18" charset="0"/>
              </a:rPr>
              <a:t> ötvenmillió forintot elérő vagy meghaladó összegű készpénzbefizetés jogi személy és jogi személyiséggel nem rendelkező ügyfél részére,</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c)</a:t>
            </a:r>
            <a:r>
              <a:rPr lang="hu-HU" sz="1800" dirty="0">
                <a:effectLst/>
                <a:latin typeface="Times New Roman" panose="02020603050405020304" pitchFamily="18" charset="0"/>
              </a:rPr>
              <a:t> huszonötmillió forintot elérő vagy meghaladó összegű készpénzkifizetés természetes személy ügyfél részére,</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d)</a:t>
            </a:r>
            <a:r>
              <a:rPr lang="hu-HU" sz="1800" dirty="0">
                <a:effectLst/>
                <a:latin typeface="Times New Roman" panose="02020603050405020304" pitchFamily="18" charset="0"/>
              </a:rPr>
              <a:t> ötvenmillió forintot elérő vagy meghaladó összegű készpénzkifizetés jogi személy és jogi személyiséggel nem rendelkező ügyfél részére,</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e)</a:t>
            </a:r>
            <a:r>
              <a:rPr lang="hu-HU" sz="1800" dirty="0">
                <a:effectLst/>
                <a:latin typeface="Times New Roman" panose="02020603050405020304" pitchFamily="18" charset="0"/>
              </a:rPr>
              <a:t> stratégiai hiányosságokkal rendelkező, kiemelt kockázatot jelentő harmadik országból kezdeményezett vagy oda továbbított, huszonötmillió forintot elérő vagy meghaladó összegű ügylet,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f)</a:t>
            </a:r>
            <a:r>
              <a:rPr lang="hu-HU" sz="1800" dirty="0">
                <a:effectLst/>
                <a:latin typeface="Times New Roman" panose="02020603050405020304" pitchFamily="18" charset="0"/>
              </a:rPr>
              <a:t> huszonötmillió forintot elérő vagy meghaladó összegű pénzátutalás adószámmal nem rendelkező jogi személy és jogi személyiséggel nem rendelkező ügyfél részére, vagy általa kezdeményezve, valamint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g)</a:t>
            </a:r>
            <a:r>
              <a:rPr lang="hu-HU" sz="1800" dirty="0">
                <a:effectLst/>
                <a:latin typeface="Times New Roman" panose="02020603050405020304" pitchFamily="18" charset="0"/>
              </a:rPr>
              <a:t> ötvenmillió forintot elérő vagy meghaladó összegű pénzátutalás nem magyar adószámmal rendelkező jogi személy és jogi személyiséggel nem rendelkező ügyfél részére, vagy általa kezdeményezve.</a:t>
            </a:r>
            <a:endParaRPr lang="hu-HU" dirty="0">
              <a:effectLst/>
            </a:endParaRPr>
          </a:p>
          <a:p>
            <a:endParaRPr lang="hu-HU" dirty="0"/>
          </a:p>
        </p:txBody>
      </p:sp>
    </p:spTree>
    <p:extLst>
      <p:ext uri="{BB962C8B-B14F-4D97-AF65-F5344CB8AC3E}">
        <p14:creationId xmlns:p14="http://schemas.microsoft.com/office/powerpoint/2010/main" val="6721573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6F2388B-08CA-44C9-94C7-1C8B1D655A3A}"/>
              </a:ext>
            </a:extLst>
          </p:cNvPr>
          <p:cNvSpPr>
            <a:spLocks noGrp="1"/>
          </p:cNvSpPr>
          <p:nvPr>
            <p:ph type="title"/>
          </p:nvPr>
        </p:nvSpPr>
        <p:spPr/>
        <p:txBody>
          <a:bodyPr/>
          <a:lstStyle/>
          <a:p>
            <a:r>
              <a:rPr lang="hu-HU" dirty="0"/>
              <a:t>Szűrések</a:t>
            </a:r>
          </a:p>
        </p:txBody>
      </p:sp>
      <p:sp>
        <p:nvSpPr>
          <p:cNvPr id="3" name="Tartalom helye 2">
            <a:extLst>
              <a:ext uri="{FF2B5EF4-FFF2-40B4-BE49-F238E27FC236}">
                <a16:creationId xmlns:a16="http://schemas.microsoft.com/office/drawing/2014/main" id="{0C7D2085-9971-407D-AF31-0AED5DC795F7}"/>
              </a:ext>
            </a:extLst>
          </p:cNvPr>
          <p:cNvSpPr>
            <a:spLocks noGrp="1"/>
          </p:cNvSpPr>
          <p:nvPr>
            <p:ph idx="1"/>
          </p:nvPr>
        </p:nvSpPr>
        <p:spPr/>
        <p:txBody>
          <a:bodyPr/>
          <a:lstStyle/>
          <a:p>
            <a:pPr marL="0" indent="0" algn="just">
              <a:spcBef>
                <a:spcPts val="300"/>
              </a:spcBef>
              <a:spcAft>
                <a:spcPts val="300"/>
              </a:spcAft>
              <a:buNone/>
            </a:pPr>
            <a:r>
              <a:rPr lang="hu-HU" sz="1800" dirty="0">
                <a:effectLst/>
                <a:latin typeface="Times New Roman" panose="02020603050405020304" pitchFamily="18" charset="0"/>
              </a:rPr>
              <a:t>A szolgáltató a szűrést folyamatosan végzi. A szűrés folyamatosságát huszonnégy órát meghaladóan akadályozó körülmény szolgáltató tudomására jutásáról és az ennek kiküszöbölésére foganatosított, illetve foganatosítani tervezett intézkedésekről a szolgáltató haladéktalanul, elektronikus formában, az MNB Elektronikus Rendszer Hitelesített Adatok Fogadásához megnevezésű rendszerén (a továbbiakban: ERA rendszer) keresztül tájékoztatja az MNB-t.</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 kiszűrt ügyfél, illetve ügylet pénzmosás és terrorizmus finanszírozása szempontjából történő elemzését és értékelését a szolgáltató a 24. § (1) bekezdésében és a 36. § (1) bekezdésében foglalt esetben a szűrést követő húsz munkanapon belül, minden más esetben a szűrést követő harminc munkanapon belül végzi el. A szűrés elvégzésének napja a határidőbe nem számít bele.</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 szolgáltató szűrései során figyelembe veszi a belső kockázatértékelése alapján kialakított szokatlan tranzakciókra figyelmeztető jelzéseket.</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 kiszűrt ügyfél, illetve ügylet elemzésének és értékelésének folyamatát a szolgáltató úgy dokumentálja, hogy a szolgáltató által végrehajtott intézkedés eredménye és az az alapján hozott döntés utólag rekonstruálható legyen.</a:t>
            </a:r>
            <a:endParaRPr lang="hu-HU" dirty="0">
              <a:effectLst/>
            </a:endParaRPr>
          </a:p>
          <a:p>
            <a:endParaRPr lang="hu-HU" dirty="0"/>
          </a:p>
        </p:txBody>
      </p:sp>
    </p:spTree>
    <p:extLst>
      <p:ext uri="{BB962C8B-B14F-4D97-AF65-F5344CB8AC3E}">
        <p14:creationId xmlns:p14="http://schemas.microsoft.com/office/powerpoint/2010/main" val="648070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0D92EB4-3C12-433E-A598-D419B4C41567}"/>
              </a:ext>
            </a:extLst>
          </p:cNvPr>
          <p:cNvSpPr>
            <a:spLocks noGrp="1"/>
          </p:cNvSpPr>
          <p:nvPr>
            <p:ph type="title"/>
          </p:nvPr>
        </p:nvSpPr>
        <p:spPr/>
        <p:txBody>
          <a:bodyPr/>
          <a:lstStyle/>
          <a:p>
            <a:r>
              <a:rPr lang="hu-HU" sz="4400" dirty="0">
                <a:effectLst/>
                <a:latin typeface="Times New Roman" panose="02020603050405020304" pitchFamily="18" charset="0"/>
              </a:rPr>
              <a:t>visszaélés-bejelentési rendszer</a:t>
            </a:r>
            <a:endParaRPr lang="hu-HU" dirty="0"/>
          </a:p>
        </p:txBody>
      </p:sp>
      <p:sp>
        <p:nvSpPr>
          <p:cNvPr id="3" name="Tartalom helye 2">
            <a:extLst>
              <a:ext uri="{FF2B5EF4-FFF2-40B4-BE49-F238E27FC236}">
                <a16:creationId xmlns:a16="http://schemas.microsoft.com/office/drawing/2014/main" id="{5D2F2268-C306-4F28-921D-C6B4B7193F5B}"/>
              </a:ext>
            </a:extLst>
          </p:cNvPr>
          <p:cNvSpPr>
            <a:spLocks noGrp="1"/>
          </p:cNvSpPr>
          <p:nvPr>
            <p:ph idx="1"/>
          </p:nvPr>
        </p:nvSpPr>
        <p:spPr/>
        <p:txBody>
          <a:bodyPr/>
          <a:lstStyle/>
          <a:p>
            <a:pPr marL="0" indent="0" algn="just">
              <a:spcBef>
                <a:spcPts val="300"/>
              </a:spcBef>
              <a:spcAft>
                <a:spcPts val="300"/>
              </a:spcAft>
              <a:buNone/>
            </a:pPr>
            <a:r>
              <a:rPr lang="hu-HU" sz="1800" dirty="0">
                <a:effectLst/>
                <a:latin typeface="Times New Roman" panose="02020603050405020304" pitchFamily="18" charset="0"/>
              </a:rPr>
              <a:t>A szolgáltató a belső ellenőrző és információs rendszer részeként névtelenséget biztosító visszaélés-bejelentési rendszert (a továbbiakban: visszaélés-bejelentési rendszer) működtet.</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Visszaélés-bejelentést a visszaélés-bejelentési rendszeren keresztül az tehet, aki tudomással bír arról, hogy a szolgáltatónál a </a:t>
            </a:r>
            <a:r>
              <a:rPr lang="hu-HU" sz="1800" dirty="0" err="1">
                <a:effectLst/>
                <a:latin typeface="Times New Roman" panose="02020603050405020304" pitchFamily="18" charset="0"/>
              </a:rPr>
              <a:t>Pmt</a:t>
            </a:r>
            <a:r>
              <a:rPr lang="hu-HU" sz="1800" dirty="0">
                <a:effectLst/>
                <a:latin typeface="Times New Roman" panose="02020603050405020304" pitchFamily="18" charset="0"/>
              </a:rPr>
              <a:t>. rendelkezése megsértésre kerül vagy került.</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 visszaélés-bejelentést a szolgáltató harminc napon belül kivizsgálja. A határidőbe a bejelentés megtételének napja nem számít bele.</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 visszaélés-bejelentés kivizsgálásában nem vehet részt a bejelentéssel érintett személy.</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Ha a szolgáltató azt állapítja meg, hogy pénzmosásra, terrorizmus finanszírozására vagy dolog büntetendő cselekményből való származására utaló adat, tény, illetve körülmény merül fel, úgy a kijelölt személy haladéktalanul bejelentést tesz a pénzügyi információs egységnek.</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Ha a szolgáltató azt állapítja meg, hogy bűncselekmény gyanúja áll fenn, úgy haladéktalanul feljelentést tesz a hatáskörrel és illetékességgel rendelkező nyomozó hatóságnál.</a:t>
            </a:r>
            <a:endParaRPr lang="hu-HU" dirty="0">
              <a:effectLst/>
            </a:endParaRPr>
          </a:p>
          <a:p>
            <a:endParaRPr lang="hu-HU" dirty="0"/>
          </a:p>
        </p:txBody>
      </p:sp>
    </p:spTree>
    <p:extLst>
      <p:ext uri="{BB962C8B-B14F-4D97-AF65-F5344CB8AC3E}">
        <p14:creationId xmlns:p14="http://schemas.microsoft.com/office/powerpoint/2010/main" val="35799055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9513021-72A4-4B4C-A8C4-B96D058A28B5}"/>
              </a:ext>
            </a:extLst>
          </p:cNvPr>
          <p:cNvSpPr>
            <a:spLocks noGrp="1"/>
          </p:cNvSpPr>
          <p:nvPr>
            <p:ph type="title"/>
          </p:nvPr>
        </p:nvSpPr>
        <p:spPr/>
        <p:txBody>
          <a:bodyPr>
            <a:normAutofit/>
          </a:bodyPr>
          <a:lstStyle/>
          <a:p>
            <a:r>
              <a:rPr lang="hu-HU" sz="2400" b="1" dirty="0">
                <a:latin typeface="Times New Roman" panose="02020603050405020304" pitchFamily="18" charset="0"/>
              </a:rPr>
              <a:t>B</a:t>
            </a:r>
            <a:r>
              <a:rPr lang="hu-HU" sz="2400" b="1" dirty="0">
                <a:effectLst/>
                <a:latin typeface="Times New Roman" panose="02020603050405020304" pitchFamily="18" charset="0"/>
              </a:rPr>
              <a:t>első ellenőrző és információs rendszer</a:t>
            </a:r>
            <a:endParaRPr lang="hu-HU" sz="2400" b="1" dirty="0"/>
          </a:p>
        </p:txBody>
      </p:sp>
      <p:sp>
        <p:nvSpPr>
          <p:cNvPr id="3" name="Tartalom helye 2">
            <a:extLst>
              <a:ext uri="{FF2B5EF4-FFF2-40B4-BE49-F238E27FC236}">
                <a16:creationId xmlns:a16="http://schemas.microsoft.com/office/drawing/2014/main" id="{457C38BF-C548-46DC-887F-38DBE6C231FF}"/>
              </a:ext>
            </a:extLst>
          </p:cNvPr>
          <p:cNvSpPr>
            <a:spLocks noGrp="1"/>
          </p:cNvSpPr>
          <p:nvPr>
            <p:ph idx="1"/>
          </p:nvPr>
        </p:nvSpPr>
        <p:spPr/>
        <p:txBody>
          <a:bodyPr/>
          <a:lstStyle/>
          <a:p>
            <a:pPr marL="0" indent="0" algn="just">
              <a:spcBef>
                <a:spcPts val="300"/>
              </a:spcBef>
              <a:spcAft>
                <a:spcPts val="300"/>
              </a:spcAft>
              <a:buNone/>
            </a:pPr>
            <a:r>
              <a:rPr lang="hu-HU" sz="1800" dirty="0">
                <a:effectLst/>
                <a:latin typeface="Times New Roman" panose="02020603050405020304" pitchFamily="18" charset="0"/>
              </a:rPr>
              <a:t>A szolgáltató biztosítja, hogy a belső ellenőrző és információs rendszer képes legyen az üzleti kapcsolat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a)</a:t>
            </a:r>
            <a:r>
              <a:rPr lang="hu-HU" sz="1800" dirty="0">
                <a:effectLst/>
                <a:latin typeface="Times New Roman" panose="02020603050405020304" pitchFamily="18" charset="0"/>
              </a:rPr>
              <a:t> a </a:t>
            </a:r>
            <a:r>
              <a:rPr lang="hu-HU" sz="1800" dirty="0" err="1">
                <a:effectLst/>
                <a:latin typeface="Times New Roman" panose="02020603050405020304" pitchFamily="18" charset="0"/>
              </a:rPr>
              <a:t>Pmt</a:t>
            </a:r>
            <a:r>
              <a:rPr lang="hu-HU" sz="1800" dirty="0">
                <a:effectLst/>
                <a:latin typeface="Times New Roman" panose="02020603050405020304" pitchFamily="18" charset="0"/>
              </a:rPr>
              <a:t>. által előírt személyes adat,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b)</a:t>
            </a:r>
            <a:r>
              <a:rPr lang="hu-HU" sz="1800" dirty="0">
                <a:effectLst/>
                <a:latin typeface="Times New Roman" panose="02020603050405020304" pitchFamily="18" charset="0"/>
              </a:rPr>
              <a:t> számlaszám,</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c)</a:t>
            </a:r>
            <a:r>
              <a:rPr lang="hu-HU" sz="1800" dirty="0">
                <a:effectLst/>
                <a:latin typeface="Times New Roman" panose="02020603050405020304" pitchFamily="18" charset="0"/>
              </a:rPr>
              <a:t> ügyfélszám,</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d)</a:t>
            </a:r>
            <a:r>
              <a:rPr lang="hu-HU" sz="1800" dirty="0">
                <a:effectLst/>
                <a:latin typeface="Times New Roman" panose="02020603050405020304" pitchFamily="18" charset="0"/>
              </a:rPr>
              <a:t> ügylettípus vagy</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e)</a:t>
            </a:r>
            <a:r>
              <a:rPr lang="hu-HU" sz="1800" dirty="0">
                <a:effectLst/>
                <a:latin typeface="Times New Roman" panose="02020603050405020304" pitchFamily="18" charset="0"/>
              </a:rPr>
              <a:t> összeghatár</a:t>
            </a:r>
            <a:endParaRPr lang="hu-HU" dirty="0">
              <a:effectLst/>
            </a:endParaRPr>
          </a:p>
          <a:p>
            <a:pPr marL="0" indent="0" algn="just">
              <a:spcBef>
                <a:spcPts val="300"/>
              </a:spcBef>
              <a:spcAft>
                <a:spcPts val="300"/>
              </a:spcAft>
              <a:buNone/>
            </a:pPr>
            <a:r>
              <a:rPr lang="hu-HU" sz="1800" dirty="0">
                <a:effectLst/>
                <a:latin typeface="Times New Roman" panose="02020603050405020304" pitchFamily="18" charset="0"/>
              </a:rPr>
              <a:t>alapján történő leválogatására.</a:t>
            </a:r>
            <a:endParaRPr lang="hu-HU" dirty="0"/>
          </a:p>
          <a:p>
            <a:pPr marL="0" indent="0" algn="just">
              <a:spcBef>
                <a:spcPts val="300"/>
              </a:spcBef>
              <a:spcAft>
                <a:spcPts val="300"/>
              </a:spcAft>
              <a:buNone/>
            </a:pPr>
            <a:endParaRPr lang="hu-HU" sz="1800" dirty="0">
              <a:effectLst/>
              <a:latin typeface="Times New Roman" panose="02020603050405020304" pitchFamily="18" charset="0"/>
            </a:endParaRPr>
          </a:p>
          <a:p>
            <a:pPr marL="0" indent="0" algn="just">
              <a:spcBef>
                <a:spcPts val="300"/>
              </a:spcBef>
              <a:spcAft>
                <a:spcPts val="300"/>
              </a:spcAft>
              <a:buNone/>
            </a:pPr>
            <a:r>
              <a:rPr lang="hu-HU" sz="1800" dirty="0">
                <a:effectLst/>
                <a:latin typeface="Times New Roman" panose="02020603050405020304" pitchFamily="18" charset="0"/>
              </a:rPr>
              <a:t>A szolgáltató biztosítja, hogy a belső ellenőrző és információs rendszer képes legyen a benne rögzített adatoknak a </a:t>
            </a:r>
            <a:r>
              <a:rPr lang="hu-HU" sz="1800" dirty="0" err="1">
                <a:effectLst/>
                <a:latin typeface="Times New Roman" panose="02020603050405020304" pitchFamily="18" charset="0"/>
              </a:rPr>
              <a:t>Pmt</a:t>
            </a:r>
            <a:r>
              <a:rPr lang="hu-HU" sz="1800" dirty="0">
                <a:effectLst/>
                <a:latin typeface="Times New Roman" panose="02020603050405020304" pitchFamily="18" charset="0"/>
              </a:rPr>
              <a:t>.-ben meghatározott időtartam alatt visszakereshetőséget lehetővé tevő nyilvántartására.</a:t>
            </a:r>
            <a:endParaRPr lang="hu-HU" dirty="0">
              <a:effectLst/>
            </a:endParaRPr>
          </a:p>
          <a:p>
            <a:endParaRPr lang="hu-HU" dirty="0"/>
          </a:p>
        </p:txBody>
      </p:sp>
    </p:spTree>
    <p:extLst>
      <p:ext uri="{BB962C8B-B14F-4D97-AF65-F5344CB8AC3E}">
        <p14:creationId xmlns:p14="http://schemas.microsoft.com/office/powerpoint/2010/main" val="10298931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2B15979-9DDD-494F-9692-DA7AB03FD67A}"/>
              </a:ext>
            </a:extLst>
          </p:cNvPr>
          <p:cNvSpPr>
            <a:spLocks noGrp="1"/>
          </p:cNvSpPr>
          <p:nvPr>
            <p:ph type="title"/>
          </p:nvPr>
        </p:nvSpPr>
        <p:spPr/>
        <p:txBody>
          <a:bodyPr/>
          <a:lstStyle/>
          <a:p>
            <a:r>
              <a:rPr lang="hu-HU" sz="1800" b="1" dirty="0">
                <a:effectLst/>
                <a:latin typeface="Times New Roman" panose="02020603050405020304" pitchFamily="18" charset="0"/>
              </a:rPr>
              <a:t>Az Európai Unió és az ENSZ BT által elrendelt pénzügyi és vagyoni korlátozó intézkedések végrehajtása érdekében működtetett szűrőrendszer kidolgozása és működtetésének minimumkövetelményei</a:t>
            </a:r>
            <a:endParaRPr lang="hu-HU" dirty="0"/>
          </a:p>
        </p:txBody>
      </p:sp>
      <p:sp>
        <p:nvSpPr>
          <p:cNvPr id="3" name="Tartalom helye 2">
            <a:extLst>
              <a:ext uri="{FF2B5EF4-FFF2-40B4-BE49-F238E27FC236}">
                <a16:creationId xmlns:a16="http://schemas.microsoft.com/office/drawing/2014/main" id="{DB632C9D-354E-40A4-B929-AA61CDC2B363}"/>
              </a:ext>
            </a:extLst>
          </p:cNvPr>
          <p:cNvSpPr>
            <a:spLocks noGrp="1"/>
          </p:cNvSpPr>
          <p:nvPr>
            <p:ph idx="1"/>
          </p:nvPr>
        </p:nvSpPr>
        <p:spPr/>
        <p:txBody>
          <a:bodyPr/>
          <a:lstStyle/>
          <a:p>
            <a:pPr algn="just">
              <a:spcBef>
                <a:spcPts val="300"/>
              </a:spcBef>
              <a:spcAft>
                <a:spcPts val="300"/>
              </a:spcAft>
              <a:buFontTx/>
              <a:buChar char="-"/>
            </a:pPr>
            <a:r>
              <a:rPr lang="hu-HU" sz="1800" dirty="0">
                <a:effectLst/>
                <a:latin typeface="Times New Roman" panose="02020603050405020304" pitchFamily="18" charset="0"/>
              </a:rPr>
              <a:t>automatikus szűrőrendszer: az ügyfél, a tényleges tulajdonos, a rendelkezésre jogosult, a meghatalmazott és a képviselő személyes adatainak az uniós jogi aktusokban és az ENSZ BT határozataiban szereplő személyek adataival való folyamatos, emberi beavatkozást nem igénylő összehasonlítására alkalmas informatikai rendszer,</a:t>
            </a:r>
            <a:endParaRPr lang="hu-HU" dirty="0"/>
          </a:p>
          <a:p>
            <a:pPr algn="just">
              <a:spcBef>
                <a:spcPts val="300"/>
              </a:spcBef>
              <a:spcAft>
                <a:spcPts val="300"/>
              </a:spcAft>
              <a:buFontTx/>
              <a:buChar char="-"/>
            </a:pPr>
            <a:r>
              <a:rPr lang="hu-HU" sz="1800" dirty="0">
                <a:effectLst/>
                <a:latin typeface="Times New Roman" panose="02020603050405020304" pitchFamily="18" charset="0"/>
              </a:rPr>
              <a:t>manuális szűrés: az ügyfél, a tényleges tulajdonos, a rendelkezésre jogosult, a meghatalmazott és a képviselő személyes adatainak az uniós jogi aktusokban és az ENSZ BT határozataiban szereplő személyek adataival való összehasonlítására alkalmas, emberi beavatkozást igénylő eljárás.</a:t>
            </a:r>
            <a:endParaRPr lang="hu-HU" dirty="0"/>
          </a:p>
          <a:p>
            <a:pPr marL="0" indent="0" algn="just">
              <a:spcBef>
                <a:spcPts val="300"/>
              </a:spcBef>
              <a:spcAft>
                <a:spcPts val="300"/>
              </a:spcAft>
              <a:buNone/>
            </a:pPr>
            <a:r>
              <a:rPr lang="hu-HU" sz="1800" dirty="0">
                <a:effectLst/>
                <a:latin typeface="Times New Roman" panose="02020603050405020304" pitchFamily="18" charset="0"/>
              </a:rPr>
              <a:t>A szolgáltatónak rendelkeznie és alkalmaznia kell olyan szűrőrendszert, amely biztosítja a pénzügyi és vagyoni korlátozó intézkedéseket elrendelő uniós jogi aktusok és ENSZ BT határozatok haladéktalan és teljes körű végrehajtását (a továbbiakban: szankciós szűrőrendszer).</a:t>
            </a:r>
            <a:endParaRPr lang="hu-HU" dirty="0"/>
          </a:p>
          <a:p>
            <a:pPr marL="0" indent="0" algn="just">
              <a:spcBef>
                <a:spcPts val="300"/>
              </a:spcBef>
              <a:spcAft>
                <a:spcPts val="300"/>
              </a:spcAft>
              <a:buNone/>
            </a:pPr>
            <a:r>
              <a:rPr lang="hu-HU" sz="1800" dirty="0">
                <a:effectLst/>
                <a:latin typeface="Times New Roman" panose="02020603050405020304" pitchFamily="18" charset="0"/>
              </a:rPr>
              <a:t>A szolgáltató a szankciós szűrőrendszer keretében automatikus szűrést alkalmaz, ha a szolgáltató ügyfeleinek száma a tárgyévet megelőző év végén meghaladta az ezret, egyéb esetben a szolgáltató manuális szűréssel is biztosíthatja a pénzügyi és vagyoni korlátozásokat elrendelő uniós jogi aktusok és ENSZ BT határozatok késedelem nélküli végrehajtását.</a:t>
            </a:r>
            <a:endParaRPr lang="hu-HU" dirty="0">
              <a:effectLst/>
            </a:endParaRPr>
          </a:p>
          <a:p>
            <a:endParaRPr lang="hu-HU" dirty="0"/>
          </a:p>
        </p:txBody>
      </p:sp>
    </p:spTree>
    <p:extLst>
      <p:ext uri="{BB962C8B-B14F-4D97-AF65-F5344CB8AC3E}">
        <p14:creationId xmlns:p14="http://schemas.microsoft.com/office/powerpoint/2010/main" val="1781244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8AFA97E-E406-440D-9C0F-8B9EDCD2D57B}"/>
              </a:ext>
            </a:extLst>
          </p:cNvPr>
          <p:cNvSpPr>
            <a:spLocks noGrp="1"/>
          </p:cNvSpPr>
          <p:nvPr>
            <p:ph type="title"/>
          </p:nvPr>
        </p:nvSpPr>
        <p:spPr/>
        <p:txBody>
          <a:bodyPr/>
          <a:lstStyle/>
          <a:p>
            <a:r>
              <a:rPr lang="hu-HU" dirty="0"/>
              <a:t>Szankciós szűrőrendszer</a:t>
            </a:r>
          </a:p>
        </p:txBody>
      </p:sp>
      <p:sp>
        <p:nvSpPr>
          <p:cNvPr id="3" name="Tartalom helye 2">
            <a:extLst>
              <a:ext uri="{FF2B5EF4-FFF2-40B4-BE49-F238E27FC236}">
                <a16:creationId xmlns:a16="http://schemas.microsoft.com/office/drawing/2014/main" id="{1EE05676-DA27-42F2-86E6-F5222899772F}"/>
              </a:ext>
            </a:extLst>
          </p:cNvPr>
          <p:cNvSpPr>
            <a:spLocks noGrp="1"/>
          </p:cNvSpPr>
          <p:nvPr>
            <p:ph idx="1"/>
          </p:nvPr>
        </p:nvSpPr>
        <p:spPr/>
        <p:txBody>
          <a:bodyPr>
            <a:normAutofit fontScale="85000" lnSpcReduction="10000"/>
          </a:bodyPr>
          <a:lstStyle/>
          <a:p>
            <a:pPr marL="0" indent="0" algn="just">
              <a:spcBef>
                <a:spcPts val="300"/>
              </a:spcBef>
              <a:spcAft>
                <a:spcPts val="300"/>
              </a:spcAft>
              <a:buNone/>
            </a:pPr>
            <a:r>
              <a:rPr lang="hu-HU" sz="1800" dirty="0">
                <a:effectLst/>
                <a:latin typeface="Times New Roman" panose="02020603050405020304" pitchFamily="18" charset="0"/>
              </a:rPr>
              <a:t>A szankciós szűrőrendszer belső eljárásrendje legalább az alábbi feltételeknek felel meg:</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a)</a:t>
            </a:r>
            <a:r>
              <a:rPr lang="hu-HU" sz="1800" dirty="0">
                <a:effectLst/>
                <a:latin typeface="Times New Roman" panose="02020603050405020304" pitchFamily="18" charset="0"/>
              </a:rPr>
              <a:t> dokumentálja a szolgáltató által használt keresési logikákat, az azok alapjául szolgáló feltételezésekkel, paraméterekkel,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b)</a:t>
            </a:r>
            <a:r>
              <a:rPr lang="hu-HU" sz="1800" dirty="0">
                <a:effectLst/>
                <a:latin typeface="Times New Roman" panose="02020603050405020304" pitchFamily="18" charset="0"/>
              </a:rPr>
              <a:t> biztosítja az adatok integritását, pontosságát és minőségét annak érdekében, hogy a szankciós szűrőrendszeren pontos és teljes adatok menjenek keresztül,</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c)</a:t>
            </a:r>
            <a:r>
              <a:rPr lang="hu-HU" sz="1800" dirty="0">
                <a:effectLst/>
                <a:latin typeface="Times New Roman" panose="02020603050405020304" pitchFamily="18" charset="0"/>
              </a:rPr>
              <a:t> rögzíti a releváns adatokat tartalmazó összes adatforrást,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d)</a:t>
            </a:r>
            <a:r>
              <a:rPr lang="hu-HU" sz="1800" dirty="0">
                <a:effectLst/>
                <a:latin typeface="Times New Roman" panose="02020603050405020304" pitchFamily="18" charset="0"/>
              </a:rPr>
              <a:t> biztosítja a szankciós szűrőrendszer megtervezéséért, működtetéséért, teszteléséért, beüzemeléséért és folyamatos felügyeletéért, valamint az esetkezelésért, felülvizsgálatért és a találatok és lehetséges bejelentések tekintetében hozott döntésekért felelős szakképzett alkalmazottak vagy külső tanácsadók rendelkezésre állását,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e)</a:t>
            </a:r>
            <a:r>
              <a:rPr lang="hu-HU" sz="1800" dirty="0">
                <a:effectLst/>
                <a:latin typeface="Times New Roman" panose="02020603050405020304" pitchFamily="18" charset="0"/>
              </a:rPr>
              <a:t> rögzíti az elemző és értékelő folyamat során alkalmazott határidőket,</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f)</a:t>
            </a:r>
            <a:r>
              <a:rPr lang="hu-HU" sz="1800" dirty="0">
                <a:effectLst/>
                <a:latin typeface="Times New Roman" panose="02020603050405020304" pitchFamily="18" charset="0"/>
              </a:rPr>
              <a:t> olyan vizsgálati protokollokat tartalmaz, amelyek részletesen bemutatják, hogy a szankciós szűrőrendszer által generált figyelmeztetéseket milyen módon kell megvizsgálni, milyen módon kell dönteni afelől, hogy mely találatok kerüljenek bejelentésre, ki a felelős az ilyen döntés meghozataláért, valamint hogy milyen módon kell a döntéshozatali eljárást dokumentálni,</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g)</a:t>
            </a:r>
            <a:r>
              <a:rPr lang="hu-HU" sz="1800" dirty="0">
                <a:effectLst/>
                <a:latin typeface="Times New Roman" panose="02020603050405020304" pitchFamily="18" charset="0"/>
              </a:rPr>
              <a:t> biztosítja a folyamatos vizsgálatát a szűrési logikának és az azok alapjául szolgáló szabályoknak, paramétereknek, és</a:t>
            </a:r>
            <a:endParaRPr lang="hu-HU" dirty="0">
              <a:effectLst/>
            </a:endParaRPr>
          </a:p>
          <a:p>
            <a:pPr indent="0" algn="just">
              <a:spcBef>
                <a:spcPts val="300"/>
              </a:spcBef>
              <a:spcAft>
                <a:spcPts val="300"/>
              </a:spcAft>
              <a:buNone/>
            </a:pPr>
            <a:r>
              <a:rPr lang="hu-HU" sz="1800" b="1" dirty="0">
                <a:effectLst/>
                <a:latin typeface="Times New Roman" panose="02020603050405020304" pitchFamily="18" charset="0"/>
              </a:rPr>
              <a:t>h)</a:t>
            </a:r>
            <a:r>
              <a:rPr lang="hu-HU" sz="1800" dirty="0">
                <a:effectLst/>
                <a:latin typeface="Times New Roman" panose="02020603050405020304" pitchFamily="18" charset="0"/>
              </a:rPr>
              <a:t> automatikus szűrőrendszer esetén lehetővé teszi a szankciós szűrőrendszer teljes folyamatát nyomon követő, valamint a bevezetését megelőző és azt követő tesztelését, csakúgy, mint az időszakos tesztelések elvégzését az irányítás, adatok leképezése, ügyletek azonosítása, keresési logikák, szűrési modellezés, valamint bevitt adatok és az eredmények vizsgálatával.</a:t>
            </a:r>
            <a:endParaRPr lang="hu-HU" dirty="0">
              <a:effectLst/>
            </a:endParaRPr>
          </a:p>
          <a:p>
            <a:pPr marL="0" indent="0">
              <a:buNone/>
            </a:pPr>
            <a:endParaRPr lang="hu-HU" dirty="0"/>
          </a:p>
        </p:txBody>
      </p:sp>
    </p:spTree>
    <p:extLst>
      <p:ext uri="{BB962C8B-B14F-4D97-AF65-F5344CB8AC3E}">
        <p14:creationId xmlns:p14="http://schemas.microsoft.com/office/powerpoint/2010/main" val="34941589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2850921-F877-447F-939C-978E0150ABFC}"/>
              </a:ext>
            </a:extLst>
          </p:cNvPr>
          <p:cNvSpPr>
            <a:spLocks noGrp="1"/>
          </p:cNvSpPr>
          <p:nvPr>
            <p:ph type="title"/>
          </p:nvPr>
        </p:nvSpPr>
        <p:spPr/>
        <p:txBody>
          <a:bodyPr/>
          <a:lstStyle/>
          <a:p>
            <a:r>
              <a:rPr lang="hu-HU" dirty="0"/>
              <a:t>Szankciós szűrőrendszer</a:t>
            </a:r>
          </a:p>
        </p:txBody>
      </p:sp>
      <p:sp>
        <p:nvSpPr>
          <p:cNvPr id="3" name="Tartalom helye 2">
            <a:extLst>
              <a:ext uri="{FF2B5EF4-FFF2-40B4-BE49-F238E27FC236}">
                <a16:creationId xmlns:a16="http://schemas.microsoft.com/office/drawing/2014/main" id="{2BB7BE73-9F52-4C7D-BDE6-5D77A78A8C3B}"/>
              </a:ext>
            </a:extLst>
          </p:cNvPr>
          <p:cNvSpPr>
            <a:spLocks noGrp="1"/>
          </p:cNvSpPr>
          <p:nvPr>
            <p:ph idx="1"/>
          </p:nvPr>
        </p:nvSpPr>
        <p:spPr/>
        <p:txBody>
          <a:bodyPr/>
          <a:lstStyle/>
          <a:p>
            <a:pPr marL="0" indent="0" algn="just">
              <a:spcBef>
                <a:spcPts val="300"/>
              </a:spcBef>
              <a:spcAft>
                <a:spcPts val="300"/>
              </a:spcAft>
              <a:buNone/>
            </a:pPr>
            <a:r>
              <a:rPr lang="hu-HU" sz="1800" dirty="0">
                <a:effectLst/>
                <a:latin typeface="Times New Roman" panose="02020603050405020304" pitchFamily="18" charset="0"/>
              </a:rPr>
              <a:t>A szolgáltató az Európai Unió és az ENSZ BT által elrendelt pénzügyi és vagyoni korlátozó intézkedésekre vonatkozó szűrést folyamatosan végzi. A szűrés folyamatosságát huszonnégy órát meghaladóan akadályozó körülmény szolgáltató tudomására jutásáról és az ennek kiküszöbölésére foganatosított, illetve foganatosítani tervezett intézkedésekről a szolgáltató haladéktalanul, elektronikus formában, az ERA rendszeren keresztül tájékoztatja az MNB-t.</a:t>
            </a:r>
            <a:endParaRPr lang="hu-HU" dirty="0">
              <a:effectLst/>
            </a:endParaRPr>
          </a:p>
          <a:p>
            <a:pPr marL="0" indent="0" algn="just">
              <a:spcBef>
                <a:spcPts val="300"/>
              </a:spcBef>
              <a:spcAft>
                <a:spcPts val="300"/>
              </a:spcAft>
              <a:buNone/>
            </a:pPr>
            <a:endParaRPr lang="hu-HU" sz="1800" dirty="0">
              <a:effectLst/>
              <a:latin typeface="Times New Roman" panose="02020603050405020304" pitchFamily="18" charset="0"/>
            </a:endParaRPr>
          </a:p>
          <a:p>
            <a:pPr marL="0" indent="0" algn="just">
              <a:spcBef>
                <a:spcPts val="300"/>
              </a:spcBef>
              <a:spcAft>
                <a:spcPts val="300"/>
              </a:spcAft>
              <a:buNone/>
            </a:pPr>
            <a:r>
              <a:rPr lang="hu-HU" sz="1800" dirty="0">
                <a:effectLst/>
                <a:latin typeface="Times New Roman" panose="02020603050405020304" pitchFamily="18" charset="0"/>
              </a:rPr>
              <a:t>A szolgáltató a kiszűrt találatokat elemzi és értékeli.</a:t>
            </a:r>
            <a:endParaRPr lang="hu-HU" dirty="0">
              <a:effectLst/>
            </a:endParaRPr>
          </a:p>
          <a:p>
            <a:pPr marL="0" indent="0" algn="just">
              <a:spcBef>
                <a:spcPts val="300"/>
              </a:spcBef>
              <a:spcAft>
                <a:spcPts val="300"/>
              </a:spcAft>
              <a:buNone/>
            </a:pPr>
            <a:endParaRPr lang="hu-HU" sz="1800" b="1" dirty="0">
              <a:latin typeface="Times New Roman" panose="02020603050405020304" pitchFamily="18" charset="0"/>
            </a:endParaRPr>
          </a:p>
          <a:p>
            <a:pPr marL="0" indent="0" algn="just">
              <a:spcBef>
                <a:spcPts val="300"/>
              </a:spcBef>
              <a:spcAft>
                <a:spcPts val="300"/>
              </a:spcAft>
              <a:buNone/>
            </a:pPr>
            <a:r>
              <a:rPr lang="hu-HU" sz="1800" dirty="0">
                <a:effectLst/>
                <a:latin typeface="Times New Roman" panose="02020603050405020304" pitchFamily="18" charset="0"/>
              </a:rPr>
              <a:t>A kiszűrt találatok elemzésének és értékelésének folyamatát a szolgáltató úgy dokumentálja, hogy a szolgáltató által végrehajtott intézkedés eredménye és az az alapján hozott döntés utólag rekonstruálható legyen.</a:t>
            </a:r>
            <a:endParaRPr lang="hu-HU" dirty="0">
              <a:effectLst/>
            </a:endParaRPr>
          </a:p>
          <a:p>
            <a:endParaRPr lang="hu-HU" dirty="0"/>
          </a:p>
        </p:txBody>
      </p:sp>
    </p:spTree>
    <p:extLst>
      <p:ext uri="{BB962C8B-B14F-4D97-AF65-F5344CB8AC3E}">
        <p14:creationId xmlns:p14="http://schemas.microsoft.com/office/powerpoint/2010/main" val="23563749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C2F56D3-381E-42A1-977B-D9B870112F6C}"/>
              </a:ext>
            </a:extLst>
          </p:cNvPr>
          <p:cNvSpPr>
            <a:spLocks noGrp="1"/>
          </p:cNvSpPr>
          <p:nvPr>
            <p:ph type="title"/>
          </p:nvPr>
        </p:nvSpPr>
        <p:spPr/>
        <p:txBody>
          <a:bodyPr>
            <a:normAutofit/>
          </a:bodyPr>
          <a:lstStyle/>
          <a:p>
            <a:r>
              <a:rPr lang="hu-HU" sz="2400" b="1" dirty="0">
                <a:effectLst/>
                <a:latin typeface="Calibri" panose="020F0502020204030204" pitchFamily="34" charset="0"/>
                <a:ea typeface="SimSun" panose="02010600030101010101" pitchFamily="2" charset="-122"/>
              </a:rPr>
              <a:t>SZŰRŐRENDSZEREK</a:t>
            </a:r>
            <a:endParaRPr lang="hu-HU" sz="2400" dirty="0"/>
          </a:p>
        </p:txBody>
      </p:sp>
      <p:sp>
        <p:nvSpPr>
          <p:cNvPr id="3" name="Tartalom helye 2">
            <a:extLst>
              <a:ext uri="{FF2B5EF4-FFF2-40B4-BE49-F238E27FC236}">
                <a16:creationId xmlns:a16="http://schemas.microsoft.com/office/drawing/2014/main" id="{9ADA0FBB-1D82-4301-99C2-358B424D7D04}"/>
              </a:ext>
            </a:extLst>
          </p:cNvPr>
          <p:cNvSpPr>
            <a:spLocks noGrp="1"/>
          </p:cNvSpPr>
          <p:nvPr>
            <p:ph idx="1"/>
          </p:nvPr>
        </p:nvSpPr>
        <p:spPr/>
        <p:txBody>
          <a:bodyPr>
            <a:normAutofit fontScale="92500" lnSpcReduction="10000"/>
          </a:bodyPr>
          <a:lstStyle/>
          <a:p>
            <a:pPr marL="0" indent="0" algn="just">
              <a:buNone/>
            </a:pPr>
            <a:r>
              <a:rPr lang="hu-HU" sz="1800" dirty="0">
                <a:effectLst/>
                <a:latin typeface="Calibri" panose="020F0502020204030204" pitchFamily="34" charset="0"/>
                <a:ea typeface="SimSun" panose="02010600030101010101" pitchFamily="2" charset="-122"/>
              </a:rPr>
              <a:t>A vonatkozó jogszabályoknak való megfelelés érdekében, kockázatértékelés alapján szűrőrendszert érdemes működtetni, amelyik szűri a rendszerekből a szokatlan/magas kockázatú ügyleteket és azokat elemzésre továbbítja a kijelölt személynek.</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 szűrések a futhatnak így különösen az alábbi esetekre:</a:t>
            </a:r>
            <a:endParaRPr lang="hu-HU" sz="1800" dirty="0">
              <a:effectLst/>
              <a:latin typeface="Times New Roman" panose="02020603050405020304" pitchFamily="18" charset="0"/>
              <a:ea typeface="SimSun" panose="02010600030101010101" pitchFamily="2" charset="-122"/>
            </a:endParaRPr>
          </a:p>
          <a:p>
            <a:pPr algn="just"/>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több különböző személy ugyanazt a kedvezményezettet jelöli meg</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közszereplők ügyletei</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korábbi ügyfélprofiltól eltérő, nagyösszegű tranzakciók</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rendszeres befizetések, illetve pénzkivonások a szerződésekből</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lejárathoz közeli, veszteséges felmondások</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kiemelt kockázatot jelentő harmadik országokba, offshore országokba irányuló ügyletek, onnan érkező befizetések</a:t>
            </a:r>
            <a:endParaRPr lang="hu-HU" sz="1800" dirty="0">
              <a:effectLst/>
              <a:latin typeface="Times New Roman" panose="02020603050405020304" pitchFamily="18" charset="0"/>
              <a:ea typeface="SimSun" panose="02010600030101010101" pitchFamily="2" charset="-122"/>
            </a:endParaRPr>
          </a:p>
          <a:p>
            <a:pPr marL="342900" lvl="0" indent="-342900" algn="just">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azonosítási értékhatár alatti szerződők</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07035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B144B84-59AA-4A8A-894D-A19A52B9277B}"/>
              </a:ext>
            </a:extLst>
          </p:cNvPr>
          <p:cNvSpPr>
            <a:spLocks noGrp="1"/>
          </p:cNvSpPr>
          <p:nvPr>
            <p:ph type="title"/>
          </p:nvPr>
        </p:nvSpPr>
        <p:spPr>
          <a:xfrm>
            <a:off x="949295" y="455954"/>
            <a:ext cx="10515600" cy="1325563"/>
          </a:xfrm>
        </p:spPr>
        <p:txBody>
          <a:bodyPr/>
          <a:lstStyle/>
          <a:p>
            <a:r>
              <a:rPr lang="hu-HU" sz="1800" b="1" dirty="0">
                <a:effectLst/>
                <a:latin typeface="Calibri" panose="020F0502020204030204" pitchFamily="34" charset="0"/>
                <a:ea typeface="SimSun" panose="02010600030101010101" pitchFamily="2" charset="-122"/>
              </a:rPr>
              <a:t>FATCA</a:t>
            </a:r>
            <a:endParaRPr lang="hu-HU" dirty="0"/>
          </a:p>
        </p:txBody>
      </p:sp>
      <p:sp>
        <p:nvSpPr>
          <p:cNvPr id="3" name="Tartalom helye 2">
            <a:extLst>
              <a:ext uri="{FF2B5EF4-FFF2-40B4-BE49-F238E27FC236}">
                <a16:creationId xmlns:a16="http://schemas.microsoft.com/office/drawing/2014/main" id="{8706169B-E47A-4D24-979B-C7F52A1EE571}"/>
              </a:ext>
            </a:extLst>
          </p:cNvPr>
          <p:cNvSpPr>
            <a:spLocks noGrp="1"/>
          </p:cNvSpPr>
          <p:nvPr>
            <p:ph idx="1"/>
          </p:nvPr>
        </p:nvSpPr>
        <p:spPr>
          <a:xfrm>
            <a:off x="538385" y="1410056"/>
            <a:ext cx="10815415" cy="4766907"/>
          </a:xfrm>
        </p:spPr>
        <p:txBody>
          <a:bodyPr>
            <a:normAutofit fontScale="85000" lnSpcReduction="20000"/>
          </a:bodyPr>
          <a:lstStyle/>
          <a:p>
            <a:pPr marL="0" indent="0" algn="just">
              <a:lnSpc>
                <a:spcPct val="120000"/>
              </a:lnSpc>
              <a:buNone/>
            </a:pPr>
            <a:r>
              <a:rPr lang="hu-HU" sz="1800" dirty="0">
                <a:effectLst/>
                <a:latin typeface="Calibri" panose="020F0502020204030204" pitchFamily="34" charset="0"/>
                <a:ea typeface="SimSun" panose="02010600030101010101" pitchFamily="2" charset="-122"/>
              </a:rPr>
              <a:t>A FATCA </a:t>
            </a:r>
            <a:r>
              <a:rPr lang="hu-HU" sz="1800" b="1" dirty="0">
                <a:effectLst/>
                <a:latin typeface="Calibri" panose="020F0502020204030204" pitchFamily="34" charset="0"/>
                <a:ea typeface="SimSun" panose="02010600030101010101" pitchFamily="2" charset="-122"/>
              </a:rPr>
              <a:t>(</a:t>
            </a:r>
            <a:r>
              <a:rPr lang="hu-HU" sz="1800" b="1" dirty="0" err="1">
                <a:effectLst/>
                <a:latin typeface="Calibri" panose="020F0502020204030204" pitchFamily="34" charset="0"/>
                <a:ea typeface="SimSun" panose="02010600030101010101" pitchFamily="2" charset="-122"/>
              </a:rPr>
              <a:t>Foreign</a:t>
            </a:r>
            <a:r>
              <a:rPr lang="hu-HU" sz="1800" b="1" dirty="0">
                <a:effectLst/>
                <a:latin typeface="Calibri" panose="020F0502020204030204" pitchFamily="34" charset="0"/>
                <a:ea typeface="SimSun" panose="02010600030101010101" pitchFamily="2" charset="-122"/>
              </a:rPr>
              <a:t> Account Tax </a:t>
            </a:r>
            <a:r>
              <a:rPr lang="hu-HU" sz="1800" b="1" dirty="0" err="1">
                <a:effectLst/>
                <a:latin typeface="Calibri" panose="020F0502020204030204" pitchFamily="34" charset="0"/>
                <a:ea typeface="SimSun" panose="02010600030101010101" pitchFamily="2" charset="-122"/>
              </a:rPr>
              <a:t>Compliance</a:t>
            </a:r>
            <a:r>
              <a:rPr lang="hu-HU" sz="1800" b="1" dirty="0">
                <a:effectLst/>
                <a:latin typeface="Calibri" panose="020F0502020204030204" pitchFamily="34" charset="0"/>
                <a:ea typeface="SimSun" panose="02010600030101010101" pitchFamily="2" charset="-122"/>
              </a:rPr>
              <a:t> </a:t>
            </a:r>
            <a:r>
              <a:rPr lang="hu-HU" sz="1800" b="1" dirty="0" err="1">
                <a:effectLst/>
                <a:latin typeface="Calibri" panose="020F0502020204030204" pitchFamily="34" charset="0"/>
                <a:ea typeface="SimSun" panose="02010600030101010101" pitchFamily="2" charset="-122"/>
              </a:rPr>
              <a:t>Act</a:t>
            </a:r>
            <a:r>
              <a:rPr lang="hu-HU" sz="1800" b="1" dirty="0">
                <a:effectLst/>
                <a:latin typeface="Calibri" panose="020F0502020204030204" pitchFamily="34" charset="0"/>
                <a:ea typeface="SimSun" panose="02010600030101010101" pitchFamily="2" charset="-122"/>
              </a:rPr>
              <a:t>)</a:t>
            </a:r>
            <a:r>
              <a:rPr lang="hu-HU" sz="1800" dirty="0">
                <a:effectLst/>
                <a:latin typeface="Calibri" panose="020F0502020204030204" pitchFamily="34" charset="0"/>
                <a:ea typeface="SimSun" panose="02010600030101010101" pitchFamily="2" charset="-122"/>
              </a:rPr>
              <a:t> az amerikai kormányzat által 2010-ben elfogadott a külföldi számlák adómegfeleléséről szóló törvényt jelenti. Magyarországon a Magyarország Kormánya és az Amerikai Egyesült Államok Kormánya között a nemzetközi adóügyi megfelelés előmozdításáról és a FATCA szabályozás végrehajtásáról szóló Megállapodás kihirdetéséről, valamint az ezzel összefüggő egyes törvények módosításáról szóló 2014. évi XIX. törvény alapján kötelező a FATCA-</a:t>
            </a:r>
            <a:r>
              <a:rPr lang="hu-HU" sz="1800" dirty="0" err="1">
                <a:effectLst/>
                <a:latin typeface="Calibri" panose="020F0502020204030204" pitchFamily="34" charset="0"/>
                <a:ea typeface="SimSun" panose="02010600030101010101" pitchFamily="2" charset="-122"/>
              </a:rPr>
              <a:t>nak</a:t>
            </a:r>
            <a:r>
              <a:rPr lang="hu-HU" sz="1800" dirty="0">
                <a:effectLst/>
                <a:latin typeface="Calibri" panose="020F0502020204030204" pitchFamily="34" charset="0"/>
                <a:ea typeface="SimSun" panose="02010600030101010101" pitchFamily="2" charset="-122"/>
              </a:rPr>
              <a:t> való megfelelés.</a:t>
            </a:r>
            <a:endParaRPr lang="hu-HU" sz="1800" dirty="0">
              <a:effectLst/>
              <a:latin typeface="Times New Roman" panose="02020603050405020304" pitchFamily="18" charset="0"/>
              <a:ea typeface="SimSun" panose="02010600030101010101" pitchFamily="2" charset="-122"/>
            </a:endParaRPr>
          </a:p>
          <a:p>
            <a:pPr algn="just">
              <a:lnSpc>
                <a:spcPct val="120000"/>
              </a:lnSpc>
            </a:pP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A Megállapodás alapján az Amerikai Egyesült Államok adóhatósága (IRS) és a magyar adóhatóság (NAV) automatikus módon információt cserélnek majd a területükön bejegyzett pénz- és tőkepiaci szereplőknél vezetett, a partnerállamban belföldön illetőséggel bíró ügyfelek számlái vonatkozásában.</a:t>
            </a: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Az érintett pénzügyi intézményeknek – így a </a:t>
            </a:r>
            <a:r>
              <a:rPr lang="hu-HU" sz="1800" b="1" dirty="0">
                <a:effectLst/>
                <a:latin typeface="Calibri" panose="020F0502020204030204" pitchFamily="34" charset="0"/>
                <a:ea typeface="SimSun" panose="02010600030101010101" pitchFamily="2" charset="-122"/>
              </a:rPr>
              <a:t>Biztosítóknak</a:t>
            </a:r>
            <a:r>
              <a:rPr lang="hu-HU" sz="1800" dirty="0">
                <a:effectLst/>
                <a:latin typeface="Calibri" panose="020F0502020204030204" pitchFamily="34" charset="0"/>
                <a:ea typeface="SimSun" panose="02010600030101010101" pitchFamily="2" charset="-122"/>
              </a:rPr>
              <a:t> – a Megállapodás, illetve a módosított magyar jogszabályok alapján </a:t>
            </a:r>
            <a:r>
              <a:rPr lang="hu-HU" sz="1800" b="1" dirty="0">
                <a:effectLst/>
                <a:latin typeface="Calibri" panose="020F0502020204030204" pitchFamily="34" charset="0"/>
                <a:ea typeface="SimSun" panose="02010600030101010101" pitchFamily="2" charset="-122"/>
              </a:rPr>
              <a:t>kötelessége 2014. július 1-jét követően átvilágítani az életbiztosítási szerződések számlatulajdonosait</a:t>
            </a:r>
            <a:r>
              <a:rPr lang="hu-HU" sz="1800" dirty="0">
                <a:effectLst/>
                <a:latin typeface="Calibri" panose="020F0502020204030204" pitchFamily="34" charset="0"/>
                <a:ea typeface="SimSun" panose="02010600030101010101" pitchFamily="2" charset="-122"/>
              </a:rPr>
              <a:t> (szerződő, kifizetés esetén biztosított, kedvezményezett) abból a szempontból, hogy a természetes személy egyesült államok </a:t>
            </a:r>
            <a:r>
              <a:rPr lang="hu-HU" sz="1800" dirty="0" err="1">
                <a:effectLst/>
                <a:latin typeface="Calibri" panose="020F0502020204030204" pitchFamily="34" charset="0"/>
                <a:ea typeface="SimSun" panose="02010600030101010101" pitchFamily="2" charset="-122"/>
              </a:rPr>
              <a:t>belinek</a:t>
            </a:r>
            <a:r>
              <a:rPr lang="hu-HU" sz="1800" dirty="0">
                <a:effectLst/>
                <a:latin typeface="Calibri" panose="020F0502020204030204" pitchFamily="34" charset="0"/>
                <a:ea typeface="SimSun" panose="02010600030101010101" pitchFamily="2" charset="-122"/>
              </a:rPr>
              <a:t> minősül-e adóilletőség szempontjából, illetve, hogy az adott jogi személy milyen, a Megállapodásban felsorolt kategóriába tartozik. (</a:t>
            </a:r>
            <a:r>
              <a:rPr lang="hu-HU" sz="1800" b="1" dirty="0">
                <a:effectLst/>
                <a:latin typeface="Calibri" panose="020F0502020204030204" pitchFamily="34" charset="0"/>
                <a:ea typeface="SimSun" panose="02010600030101010101" pitchFamily="2" charset="-122"/>
              </a:rPr>
              <a:t>illetőségvizsgálat</a:t>
            </a:r>
            <a:r>
              <a:rPr lang="hu-HU" sz="1800" dirty="0">
                <a:effectLst/>
                <a:latin typeface="Calibri" panose="020F0502020204030204" pitchFamily="34" charset="0"/>
                <a:ea typeface="SimSun" panose="02010600030101010101" pitchFamily="2" charset="-122"/>
              </a:rPr>
              <a:t>).</a:t>
            </a: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Az átvilágítás alapján jelentendőnek minősülő számlákról (életbiztosításokról) a Szolgáltató minden évben jelentést tesz a NAV felé, amely továbbítja az információt az amerikai adóhatóság részére.</a:t>
            </a:r>
            <a:endParaRPr lang="hu-HU" sz="1800" dirty="0">
              <a:effectLst/>
              <a:latin typeface="Times New Roman" panose="02020603050405020304" pitchFamily="18" charset="0"/>
              <a:ea typeface="SimSun" panose="02010600030101010101" pitchFamily="2" charset="-122"/>
            </a:endParaRPr>
          </a:p>
          <a:p>
            <a:pPr algn="just">
              <a:lnSpc>
                <a:spcPct val="120000"/>
              </a:lnSpc>
            </a:pP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42843120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FC67F74-31C1-4456-959D-1905D7B4291B}"/>
              </a:ext>
            </a:extLst>
          </p:cNvPr>
          <p:cNvSpPr>
            <a:spLocks noGrp="1"/>
          </p:cNvSpPr>
          <p:nvPr>
            <p:ph type="title"/>
          </p:nvPr>
        </p:nvSpPr>
        <p:spPr/>
        <p:txBody>
          <a:bodyPr/>
          <a:lstStyle/>
          <a:p>
            <a:r>
              <a:rPr lang="hu-HU" sz="1800" b="1" dirty="0">
                <a:effectLst/>
                <a:latin typeface="Calibri" panose="020F0502020204030204" pitchFamily="34" charset="0"/>
                <a:ea typeface="SimSun" panose="02010600030101010101" pitchFamily="2" charset="-122"/>
              </a:rPr>
              <a:t>EGYÉB AUTOMATIKUS INFORMÁCIÓCSERÉRE VONATKOZÓ SZABÁLYOK</a:t>
            </a:r>
            <a:endParaRPr lang="hu-HU" b="1" dirty="0"/>
          </a:p>
        </p:txBody>
      </p:sp>
      <p:sp>
        <p:nvSpPr>
          <p:cNvPr id="3" name="Tartalom helye 2">
            <a:extLst>
              <a:ext uri="{FF2B5EF4-FFF2-40B4-BE49-F238E27FC236}">
                <a16:creationId xmlns:a16="http://schemas.microsoft.com/office/drawing/2014/main" id="{45CB87A3-2CB1-4222-B596-92CA79FF3838}"/>
              </a:ext>
            </a:extLst>
          </p:cNvPr>
          <p:cNvSpPr>
            <a:spLocks noGrp="1"/>
          </p:cNvSpPr>
          <p:nvPr>
            <p:ph idx="1"/>
          </p:nvPr>
        </p:nvSpPr>
        <p:spPr>
          <a:xfrm>
            <a:off x="555477" y="1358781"/>
            <a:ext cx="10798323" cy="4818182"/>
          </a:xfrm>
        </p:spPr>
        <p:txBody>
          <a:bodyPr>
            <a:normAutofit fontScale="77500" lnSpcReduction="20000"/>
          </a:bodyPr>
          <a:lstStyle/>
          <a:p>
            <a:pPr marL="0" indent="0" algn="just">
              <a:lnSpc>
                <a:spcPct val="120000"/>
              </a:lnSpc>
              <a:buNone/>
            </a:pPr>
            <a:r>
              <a:rPr lang="hu-HU" sz="1800" dirty="0">
                <a:effectLst/>
                <a:latin typeface="Calibri" panose="020F0502020204030204" pitchFamily="34" charset="0"/>
                <a:ea typeface="SimSun" panose="02010600030101010101" pitchFamily="2" charset="-122"/>
              </a:rPr>
              <a:t>2016. január 1-jétől újabb, adóügyi információcserére vonatkozó, nemzetközi kötelezettségvállaláson alapuló szabályok léptek hatályba:</a:t>
            </a:r>
            <a:endParaRPr lang="hu-HU" sz="1800" dirty="0">
              <a:effectLst/>
              <a:latin typeface="Times New Roman" panose="02020603050405020304" pitchFamily="18" charset="0"/>
              <a:ea typeface="SimSun" panose="02010600030101010101" pitchFamily="2" charset="-122"/>
            </a:endParaRPr>
          </a:p>
          <a:p>
            <a:pPr algn="just">
              <a:lnSpc>
                <a:spcPct val="120000"/>
              </a:lnSpc>
            </a:pP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Az adatok felvétele az alábbi kötelezettségek teljesítését szolgálja:</a:t>
            </a: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 </a:t>
            </a:r>
            <a:endParaRPr lang="hu-HU" sz="1800" dirty="0">
              <a:effectLst/>
              <a:latin typeface="Times New Roman" panose="02020603050405020304" pitchFamily="18" charset="0"/>
              <a:ea typeface="SimSun" panose="02010600030101010101" pitchFamily="2" charset="-122"/>
            </a:endParaRPr>
          </a:p>
          <a:p>
            <a:pPr marL="342900" lvl="0" indent="-342900" algn="just">
              <a:lnSpc>
                <a:spcPct val="120000"/>
              </a:lnSpc>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a 2011/16/EU irányelvet módosító, a pénzügyi számlákra vonatkozó automatikus információcserét bevezető 2014/107/EU irányelvnek való megfelelés (ún. DAC2). A DAC 2 fő célja az Európai Unión belül az adóhatóságok közötti automatikus adóügyi információcserének az adatszolgáltatási kötelezettség alá tartozó pénzügyi számlákra (egyes életbiztosítási szerződésekre) való kiterjesztése.</a:t>
            </a:r>
            <a:endParaRPr lang="hu-HU" sz="1800" dirty="0">
              <a:effectLst/>
              <a:latin typeface="Times New Roman" panose="02020603050405020304" pitchFamily="18" charset="0"/>
              <a:ea typeface="SimSun" panose="02010600030101010101" pitchFamily="2" charset="-122"/>
            </a:endParaRPr>
          </a:p>
          <a:p>
            <a:pPr marL="342900" lvl="0" indent="-342900" algn="just">
              <a:lnSpc>
                <a:spcPct val="120000"/>
              </a:lnSpc>
              <a:buFont typeface="Symbol" panose="05050102010706020507" pitchFamily="18" charset="2"/>
              <a:buChar char=""/>
            </a:pPr>
            <a:r>
              <a:rPr lang="hu-HU" sz="1800" dirty="0">
                <a:effectLst/>
                <a:latin typeface="Calibri" panose="020F0502020204030204" pitchFamily="34" charset="0"/>
                <a:ea typeface="SimSun" panose="02010600030101010101" pitchFamily="2" charset="-122"/>
              </a:rPr>
              <a:t>Magyarország OECD tagságából fakadóan az adózás területén a számlainformációk automatikus cseréjére vonatkozó nemzetközi OECD sztenderd, a közös jelentéstételi előírás (</a:t>
            </a:r>
            <a:r>
              <a:rPr lang="hu-HU" sz="1800" dirty="0" err="1">
                <a:effectLst/>
                <a:latin typeface="Calibri" panose="020F0502020204030204" pitchFamily="34" charset="0"/>
                <a:ea typeface="SimSun" panose="02010600030101010101" pitchFamily="2" charset="-122"/>
              </a:rPr>
              <a:t>Common</a:t>
            </a:r>
            <a:r>
              <a:rPr lang="hu-HU" sz="1800" dirty="0">
                <a:effectLst/>
                <a:latin typeface="Calibri" panose="020F0502020204030204" pitchFamily="34" charset="0"/>
                <a:ea typeface="SimSun" panose="02010600030101010101" pitchFamily="2" charset="-122"/>
              </a:rPr>
              <a:t> </a:t>
            </a:r>
            <a:r>
              <a:rPr lang="hu-HU" sz="1800" dirty="0" err="1">
                <a:effectLst/>
                <a:latin typeface="Calibri" panose="020F0502020204030204" pitchFamily="34" charset="0"/>
                <a:ea typeface="SimSun" panose="02010600030101010101" pitchFamily="2" charset="-122"/>
              </a:rPr>
              <a:t>Reporting</a:t>
            </a:r>
            <a:r>
              <a:rPr lang="hu-HU" sz="1800" dirty="0">
                <a:effectLst/>
                <a:latin typeface="Calibri" panose="020F0502020204030204" pitchFamily="34" charset="0"/>
                <a:ea typeface="SimSun" panose="02010600030101010101" pitchFamily="2" charset="-122"/>
              </a:rPr>
              <a:t> Standard - CRS) magyarországi átvétele.</a:t>
            </a:r>
            <a:endParaRPr lang="hu-HU" sz="1800" dirty="0">
              <a:effectLst/>
              <a:latin typeface="Times New Roman" panose="02020603050405020304" pitchFamily="18" charset="0"/>
              <a:ea typeface="SimSun" panose="02010600030101010101" pitchFamily="2" charset="-122"/>
            </a:endParaRPr>
          </a:p>
          <a:p>
            <a:pPr algn="just">
              <a:lnSpc>
                <a:spcPct val="120000"/>
              </a:lnSpc>
            </a:pP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A CRS (</a:t>
            </a:r>
            <a:r>
              <a:rPr lang="hu-HU" sz="1800" dirty="0" err="1">
                <a:effectLst/>
                <a:latin typeface="Calibri" panose="020F0502020204030204" pitchFamily="34" charset="0"/>
                <a:ea typeface="SimSun" panose="02010600030101010101" pitchFamily="2" charset="-122"/>
              </a:rPr>
              <a:t>Common</a:t>
            </a:r>
            <a:r>
              <a:rPr lang="hu-HU" sz="1800" dirty="0">
                <a:effectLst/>
                <a:latin typeface="Calibri" panose="020F0502020204030204" pitchFamily="34" charset="0"/>
                <a:ea typeface="SimSun" panose="02010600030101010101" pitchFamily="2" charset="-122"/>
              </a:rPr>
              <a:t> </a:t>
            </a:r>
            <a:r>
              <a:rPr lang="hu-HU" sz="1800" dirty="0" err="1">
                <a:effectLst/>
                <a:latin typeface="Calibri" panose="020F0502020204030204" pitchFamily="34" charset="0"/>
                <a:ea typeface="SimSun" panose="02010600030101010101" pitchFamily="2" charset="-122"/>
              </a:rPr>
              <a:t>Reporting</a:t>
            </a:r>
            <a:r>
              <a:rPr lang="hu-HU" sz="1800" dirty="0">
                <a:effectLst/>
                <a:latin typeface="Calibri" panose="020F0502020204030204" pitchFamily="34" charset="0"/>
                <a:ea typeface="SimSun" panose="02010600030101010101" pitchFamily="2" charset="-122"/>
              </a:rPr>
              <a:t> Standard) a résztvevő OECD országok közötti megállapodás alapján ír elő az életbiztosítási ügyfelek adóügyi illetősége vonatkozásában automatikus információcserére irányuló kötelezettséget a Megállapodást kihirdető törvény 1. számú mellékletében meghatározott országok adóhatóságai részére. </a:t>
            </a:r>
            <a:endParaRPr lang="hu-HU" sz="1800" dirty="0">
              <a:effectLst/>
              <a:latin typeface="Times New Roman" panose="02020603050405020304" pitchFamily="18" charset="0"/>
              <a:ea typeface="SimSun" panose="02010600030101010101" pitchFamily="2" charset="-122"/>
            </a:endParaRPr>
          </a:p>
          <a:p>
            <a:pPr marL="0" indent="0" algn="just">
              <a:lnSpc>
                <a:spcPct val="120000"/>
              </a:lnSpc>
              <a:buNone/>
            </a:pPr>
            <a:r>
              <a:rPr lang="hu-HU" sz="1800" dirty="0">
                <a:effectLst/>
                <a:latin typeface="Calibri" panose="020F0502020204030204" pitchFamily="34" charset="0"/>
                <a:ea typeface="SimSun" panose="02010600030101010101" pitchFamily="2" charset="-122"/>
              </a:rPr>
              <a:t>Életbiztosítási szerződésből eredő, külföldi, EU tagállambeli adóügyi illetőséggel rendelkező természetes személy részére történő </a:t>
            </a:r>
            <a:r>
              <a:rPr lang="hu-HU" sz="1800" u="sng" dirty="0">
                <a:effectLst/>
                <a:latin typeface="Calibri" panose="020F0502020204030204" pitchFamily="34" charset="0"/>
                <a:ea typeface="SimSun" panose="02010600030101010101" pitchFamily="2" charset="-122"/>
              </a:rPr>
              <a:t>kifizetésekről</a:t>
            </a:r>
            <a:r>
              <a:rPr lang="hu-HU" sz="1800" dirty="0">
                <a:effectLst/>
                <a:latin typeface="Calibri" panose="020F0502020204030204" pitchFamily="34" charset="0"/>
                <a:ea typeface="SimSun" panose="02010600030101010101" pitchFamily="2" charset="-122"/>
              </a:rPr>
              <a:t> is adatot kell szolgáltatnia a Szolgáltatónak a NAV felé. Az adóügyi illetőségre vonatkozó nyilatkoztatás a szolgáltatási igénybejelentő nyomtatványokon történik.</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3526064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C53CD0E-5BF7-4501-A9D0-D6036C476FEC}"/>
              </a:ext>
            </a:extLst>
          </p:cNvPr>
          <p:cNvSpPr>
            <a:spLocks noGrp="1"/>
          </p:cNvSpPr>
          <p:nvPr>
            <p:ph type="title"/>
          </p:nvPr>
        </p:nvSpPr>
        <p:spPr/>
        <p:txBody>
          <a:bodyPr/>
          <a:lstStyle/>
          <a:p>
            <a:r>
              <a:rPr lang="hu-HU" dirty="0">
                <a:latin typeface="Calibri" panose="020F0502020204030204" pitchFamily="34" charset="0"/>
                <a:ea typeface="SimSun" panose="02010600030101010101" pitchFamily="2" charset="-122"/>
              </a:rPr>
              <a:t>A</a:t>
            </a:r>
            <a:r>
              <a:rPr lang="hu-HU" sz="4400" dirty="0">
                <a:effectLst/>
                <a:latin typeface="Calibri" panose="020F0502020204030204" pitchFamily="34" charset="0"/>
                <a:ea typeface="SimSun" panose="02010600030101010101" pitchFamily="2" charset="-122"/>
              </a:rPr>
              <a:t> pénzmosás és terrorizmus finanszírozása elleni küzdelem szabályozása </a:t>
            </a:r>
            <a:r>
              <a:rPr lang="hu-HU" sz="4400" dirty="0">
                <a:latin typeface="Calibri" panose="020F0502020204030204" pitchFamily="34" charset="0"/>
                <a:ea typeface="SimSun" panose="02010600030101010101" pitchFamily="2" charset="-122"/>
              </a:rPr>
              <a:t>3 szintű</a:t>
            </a:r>
            <a:endParaRPr lang="hu-HU" dirty="0"/>
          </a:p>
        </p:txBody>
      </p:sp>
      <p:sp>
        <p:nvSpPr>
          <p:cNvPr id="3" name="Tartalom helye 2">
            <a:extLst>
              <a:ext uri="{FF2B5EF4-FFF2-40B4-BE49-F238E27FC236}">
                <a16:creationId xmlns:a16="http://schemas.microsoft.com/office/drawing/2014/main" id="{EECE28F5-AF12-4528-8D32-171700666295}"/>
              </a:ext>
            </a:extLst>
          </p:cNvPr>
          <p:cNvSpPr>
            <a:spLocks noGrp="1"/>
          </p:cNvSpPr>
          <p:nvPr>
            <p:ph idx="1"/>
          </p:nvPr>
        </p:nvSpPr>
        <p:spPr>
          <a:xfrm>
            <a:off x="838199" y="1825625"/>
            <a:ext cx="10643647" cy="4667250"/>
          </a:xfrm>
        </p:spPr>
        <p:txBody>
          <a:bodyPr>
            <a:normAutofit fontScale="40000" lnSpcReduction="20000"/>
          </a:bodyPr>
          <a:lstStyle/>
          <a:p>
            <a:pPr algn="just"/>
            <a:r>
              <a:rPr lang="hu-HU" b="1" dirty="0">
                <a:effectLst/>
                <a:ea typeface="SimSun" panose="02010600030101010101" pitchFamily="2" charset="-122"/>
              </a:rPr>
              <a:t>Nemzetközi szintű szabályozás:</a:t>
            </a:r>
            <a:endParaRPr lang="hu-HU" dirty="0">
              <a:effectLst/>
              <a:ea typeface="SimSun" panose="02010600030101010101" pitchFamily="2" charset="-122"/>
            </a:endParaRP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AZ EURÓPAI PARLAMENT ÉS A TANÁCS (EU) 2015/849 IRÁNYELVE (2015. május 20.) a pénzügyi rendszerek pénzmosás vagy terrorizmusfinanszírozás céljára való felhasználásának megelőzéséről, a 648/2012/EU európai parlamenti és tanácsi rendelet módosításáról, valamint a 2005/60/EK európai parlamenti és tanácsi irányelv és a 2006/70/EK bizottsági irányelv hatályon kívül helyezéséről</a:t>
            </a: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FATF (Financial Action </a:t>
            </a:r>
            <a:r>
              <a:rPr lang="hu-HU" dirty="0" err="1">
                <a:effectLst/>
                <a:ea typeface="Calibri" panose="020F0502020204030204" pitchFamily="34" charset="0"/>
              </a:rPr>
              <a:t>Task</a:t>
            </a:r>
            <a:r>
              <a:rPr lang="hu-HU" dirty="0">
                <a:effectLst/>
                <a:ea typeface="Calibri" panose="020F0502020204030204" pitchFamily="34" charset="0"/>
              </a:rPr>
              <a:t> </a:t>
            </a:r>
            <a:r>
              <a:rPr lang="hu-HU" dirty="0" err="1">
                <a:effectLst/>
                <a:ea typeface="Calibri" panose="020F0502020204030204" pitchFamily="34" charset="0"/>
              </a:rPr>
              <a:t>Force</a:t>
            </a:r>
            <a:r>
              <a:rPr lang="hu-HU" dirty="0">
                <a:effectLst/>
                <a:ea typeface="Calibri" panose="020F0502020204030204" pitchFamily="34" charset="0"/>
              </a:rPr>
              <a:t> – kormányközi pénzügyi akciócsoport) ajánlásai</a:t>
            </a:r>
          </a:p>
          <a:p>
            <a:pPr algn="just"/>
            <a:r>
              <a:rPr lang="hu-HU" b="1" dirty="0">
                <a:effectLst/>
                <a:ea typeface="SimSun" panose="02010600030101010101" pitchFamily="2" charset="-122"/>
              </a:rPr>
              <a:t>Magyar szabályozás:</a:t>
            </a:r>
            <a:endParaRPr lang="hu-HU" dirty="0">
              <a:effectLst/>
              <a:ea typeface="SimSun" panose="02010600030101010101" pitchFamily="2" charset="-122"/>
            </a:endParaRP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a pénzmosás és a terrorizmus finanszírozása megelőzéséről és megakadályozásáról szóló 2017. LIII. törvény</a:t>
            </a: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az Európai Unió és az ENSZ Biztonsági Tanácsa által elrendelt pénzügyi és vagyoni korlátozó intézkedések végrehajtásáról szóló 2017. évi LII. törvény</a:t>
            </a: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a Büntető Törvénykönyvről szóló 2012. évi C. törvény</a:t>
            </a: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a pénzmosás és a terrorizmus finanszírozása megelőzéséről és megakadályozásáról szóló törvény végrehajtásának az MNB által felügyelt szolgáltatókra vonatkozó, valamint az Európai Unió és az ENSZ Biztonsági Tanácsa által elrendelt pénzügyi és vagyoni korlátozó intézkedések végrehajtásáról szóló törvény szerinti szűrőrendszer kidolgozásának és működtetése minimumkövetelményeinek részletes szabályairól szóló 26/2020. (VIII.25.) MNB rendelet</a:t>
            </a: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a pénzmosás és a terrorizmus finanszírozása megelőzéséről és megakadályozásáról szóló 2017. évi LIII. törvény, valamint az Európai Unió és az ENSZ Biztonsági Tanácsa által elrendelt pénzügyi és vagyoni korlátozó intézkedések végrehajtásáról szóló 2017. évi LII. törvény alapján elkészítendő belső szabályzat kötelező tartalmi elemeiről szóló 21/2017. (VIII.3.) NGM rendelet</a:t>
            </a:r>
          </a:p>
          <a:p>
            <a:pPr algn="just"/>
            <a:r>
              <a:rPr lang="hu-HU" b="1" dirty="0">
                <a:effectLst/>
                <a:ea typeface="SimSun" panose="02010600030101010101" pitchFamily="2" charset="-122"/>
              </a:rPr>
              <a:t>Szolgáltatói szabályozás:</a:t>
            </a:r>
            <a:endParaRPr lang="hu-HU" dirty="0">
              <a:effectLst/>
              <a:ea typeface="SimSun" panose="02010600030101010101" pitchFamily="2" charset="-122"/>
            </a:endParaRPr>
          </a:p>
          <a:p>
            <a:pPr marL="342900" lvl="0" indent="-342900" algn="just">
              <a:lnSpc>
                <a:spcPct val="106000"/>
              </a:lnSpc>
              <a:spcAft>
                <a:spcPts val="800"/>
              </a:spcAft>
              <a:buFont typeface="Calibri" panose="020F0502020204030204" pitchFamily="34" charset="0"/>
              <a:buChar char="-"/>
            </a:pPr>
            <a:r>
              <a:rPr lang="hu-HU" dirty="0">
                <a:effectLst/>
                <a:ea typeface="Calibri" panose="020F0502020204030204" pitchFamily="34" charset="0"/>
              </a:rPr>
              <a:t>szabályzat</a:t>
            </a:r>
          </a:p>
          <a:p>
            <a:endParaRPr lang="hu-HU" dirty="0"/>
          </a:p>
        </p:txBody>
      </p:sp>
    </p:spTree>
    <p:extLst>
      <p:ext uri="{BB962C8B-B14F-4D97-AF65-F5344CB8AC3E}">
        <p14:creationId xmlns:p14="http://schemas.microsoft.com/office/powerpoint/2010/main" val="1677267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D1A45BE-F95E-4DCD-A6FB-2F0478E8883F}"/>
              </a:ext>
            </a:extLst>
          </p:cNvPr>
          <p:cNvSpPr>
            <a:spLocks noGrp="1"/>
          </p:cNvSpPr>
          <p:nvPr>
            <p:ph type="title"/>
          </p:nvPr>
        </p:nvSpPr>
        <p:spPr/>
        <p:txBody>
          <a:bodyPr/>
          <a:lstStyle/>
          <a:p>
            <a:r>
              <a:rPr lang="hu-HU" sz="2400" b="1" dirty="0">
                <a:effectLst/>
                <a:latin typeface="Calibri" panose="020F0502020204030204" pitchFamily="34" charset="0"/>
                <a:ea typeface="SimSun" panose="02010600030101010101" pitchFamily="2" charset="-122"/>
              </a:rPr>
              <a:t>Monitoring</a:t>
            </a:r>
            <a:br>
              <a:rPr lang="hu-HU" sz="1800" dirty="0">
                <a:effectLst/>
                <a:latin typeface="Times New Roman" panose="02020603050405020304" pitchFamily="18" charset="0"/>
                <a:ea typeface="SimSun" panose="02010600030101010101" pitchFamily="2" charset="-122"/>
              </a:rPr>
            </a:br>
            <a:endParaRPr lang="hu-HU" dirty="0"/>
          </a:p>
        </p:txBody>
      </p:sp>
      <p:sp>
        <p:nvSpPr>
          <p:cNvPr id="3" name="Tartalom helye 2">
            <a:extLst>
              <a:ext uri="{FF2B5EF4-FFF2-40B4-BE49-F238E27FC236}">
                <a16:creationId xmlns:a16="http://schemas.microsoft.com/office/drawing/2014/main" id="{88742E0C-ECA8-46A0-BD56-E537ACB634F1}"/>
              </a:ext>
            </a:extLst>
          </p:cNvPr>
          <p:cNvSpPr>
            <a:spLocks noGrp="1"/>
          </p:cNvSpPr>
          <p:nvPr>
            <p:ph idx="1"/>
          </p:nvPr>
        </p:nvSpPr>
        <p:spPr/>
        <p:txBody>
          <a:bodyPr>
            <a:normAutofit/>
          </a:bodyPr>
          <a:lstStyle/>
          <a:p>
            <a:pPr marL="0" indent="0" algn="just">
              <a:buNone/>
            </a:pPr>
            <a:r>
              <a:rPr lang="hu-HU" sz="1800" b="1" dirty="0">
                <a:effectLst/>
                <a:latin typeface="Calibri" panose="020F0502020204030204" pitchFamily="34" charset="0"/>
                <a:ea typeface="SimSun" panose="02010600030101010101" pitchFamily="2" charset="-122"/>
              </a:rPr>
              <a:t>Monitoring</a:t>
            </a:r>
            <a:r>
              <a:rPr lang="hu-HU" sz="1800" dirty="0">
                <a:effectLst/>
                <a:latin typeface="Calibri" panose="020F0502020204030204" pitchFamily="34" charset="0"/>
                <a:ea typeface="SimSun" panose="02010600030101010101" pitchFamily="2" charset="-122"/>
              </a:rPr>
              <a:t> keretében a Szolgáltató köteles az üzleti kapcsolatot </a:t>
            </a:r>
            <a:r>
              <a:rPr lang="hu-HU" sz="1800" b="1" dirty="0">
                <a:effectLst/>
                <a:latin typeface="Calibri" panose="020F0502020204030204" pitchFamily="34" charset="0"/>
                <a:ea typeface="SimSun" panose="02010600030101010101" pitchFamily="2" charset="-122"/>
              </a:rPr>
              <a:t>folyamatosan figyelemmel kísérni</a:t>
            </a:r>
            <a:r>
              <a:rPr lang="hu-HU" sz="1800" dirty="0">
                <a:effectLst/>
                <a:latin typeface="Calibri" panose="020F0502020204030204" pitchFamily="34" charset="0"/>
                <a:ea typeface="SimSun" panose="02010600030101010101" pitchFamily="2" charset="-122"/>
              </a:rPr>
              <a:t> – ideértve az üzleti kapcsolat fennállása folyamán teljesített ügyleti megbízások elemzését is – annak megállapítása érdekében, hogy az adott ügyleti megbízás összhangban áll-e a Szolgáltatónak az ügyfélről rendelkezésre álló adataival, és ez alapján szükség van-e az ügyféllel szemben pénzmosás megelőzésével kapcsolatos intézkedések végrehajtására.</a:t>
            </a:r>
            <a:endParaRPr lang="hu-HU" sz="1800" dirty="0">
              <a:latin typeface="Times New Roman" panose="02020603050405020304" pitchFamily="18" charset="0"/>
              <a:ea typeface="SimSun" panose="02010600030101010101" pitchFamily="2" charset="-122"/>
            </a:endParaRPr>
          </a:p>
          <a:p>
            <a:pPr marL="0" indent="0" algn="just">
              <a:buNone/>
            </a:pPr>
            <a:endParaRPr lang="hu-HU" sz="1800" b="1"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hu-HU" sz="1800" b="1" dirty="0">
                <a:effectLst/>
                <a:latin typeface="Calibri" panose="020F0502020204030204" pitchFamily="34" charset="0"/>
                <a:cs typeface="Times New Roman" panose="02020603050405020304" pitchFamily="18" charset="0"/>
              </a:rPr>
              <a:t>Szűrő-monitoring rendszer</a:t>
            </a: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r>
              <a:rPr lang="hu-HU" sz="1800" dirty="0">
                <a:latin typeface="Calibri" panose="020F0502020204030204" pitchFamily="34" charset="0"/>
                <a:ea typeface="Times New Roman" panose="02020603050405020304" pitchFamily="18" charset="0"/>
                <a:cs typeface="Times New Roman" panose="02020603050405020304" pitchFamily="18" charset="0"/>
              </a:rPr>
              <a:t>O</a:t>
            </a: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lyan szűrőrendszert kell működtetni, amely biztosítani képes a pénzügyi és vagyoni korlátozó intézkedéseket elrendelő uniós jogi aktusok és ENSZ BT határozatok haladéktalan és teljes körű végrehajtását. </a:t>
            </a:r>
            <a:endParaRPr lang="hu-HU" sz="1800" dirty="0">
              <a:effectLst/>
              <a:latin typeface="TimesHU"/>
              <a:ea typeface="Times New Roman" panose="02020603050405020304" pitchFamily="18" charset="0"/>
              <a:cs typeface="Times New Roman" panose="02020603050405020304" pitchFamily="18" charset="0"/>
            </a:endParaRPr>
          </a:p>
          <a:p>
            <a:pPr marR="53340" algn="just"/>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Minimum az üzleti kapcsolat létesítésekor, illetve teljes ügyfélállomány vonatkozásában a szankciós listák változásakor kell ellenőrizni, hogy az ügyfél, meghatalmazott, rendelkezésre jogosult, kedvezményezett, képviselő és tényleges tulajdonos szerepel-e a szankciós listák valamelyikén. </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15375723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C836856-BC02-48CF-97AE-E2A14BF98B4D}"/>
              </a:ext>
            </a:extLst>
          </p:cNvPr>
          <p:cNvSpPr>
            <a:spLocks noGrp="1"/>
          </p:cNvSpPr>
          <p:nvPr>
            <p:ph type="title"/>
          </p:nvPr>
        </p:nvSpPr>
        <p:spPr/>
        <p:txBody>
          <a:bodyPr/>
          <a:lstStyle/>
          <a:p>
            <a:r>
              <a:rPr lang="hu-HU" dirty="0"/>
              <a:t>Szűrő és monitoring rendszer</a:t>
            </a:r>
          </a:p>
        </p:txBody>
      </p:sp>
      <p:sp>
        <p:nvSpPr>
          <p:cNvPr id="3" name="Tartalom helye 2">
            <a:extLst>
              <a:ext uri="{FF2B5EF4-FFF2-40B4-BE49-F238E27FC236}">
                <a16:creationId xmlns:a16="http://schemas.microsoft.com/office/drawing/2014/main" id="{6DD89E10-B929-4E2D-BCD2-D55F12A5CFA0}"/>
              </a:ext>
            </a:extLst>
          </p:cNvPr>
          <p:cNvSpPr>
            <a:spLocks noGrp="1"/>
          </p:cNvSpPr>
          <p:nvPr>
            <p:ph idx="1"/>
          </p:nvPr>
        </p:nvSpPr>
        <p:spPr>
          <a:xfrm>
            <a:off x="410198" y="1825624"/>
            <a:ext cx="10943602" cy="4754637"/>
          </a:xfrm>
        </p:spPr>
        <p:txBody>
          <a:bodyPr>
            <a:normAutofit fontScale="85000" lnSpcReduction="10000"/>
          </a:bodyPr>
          <a:lstStyle/>
          <a:p>
            <a:pPr marL="0" marR="53340" indent="0" algn="just">
              <a:buNone/>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Az ellenőrzést a kijelölt személy végzi olyan módon, hogy a szabályzat mellékletében szereplő szankciós listákat ellenőrzi. Az ellenőrzés eredményét a </a:t>
            </a:r>
            <a:r>
              <a:rPr lang="hu-HU" sz="1800" dirty="0" err="1">
                <a:effectLst/>
                <a:latin typeface="Calibri" panose="020F0502020204030204" pitchFamily="34" charset="0"/>
                <a:ea typeface="Times New Roman" panose="02020603050405020304" pitchFamily="18" charset="0"/>
                <a:cs typeface="Times New Roman" panose="02020603050405020304" pitchFamily="18" charset="0"/>
              </a:rPr>
              <a:t>Pmt</a:t>
            </a: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 szerinti bejelentésekre vonatkozó szabályok szerint kell dokumentálni és megőrizni. </a:t>
            </a: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r>
              <a:rPr lang="hu-HU" sz="1800" b="1" i="1" dirty="0">
                <a:effectLst/>
                <a:latin typeface="Calibri" panose="020F0502020204030204" pitchFamily="34" charset="0"/>
                <a:ea typeface="Times New Roman" panose="02020603050405020304" pitchFamily="18" charset="0"/>
                <a:cs typeface="Times New Roman" panose="02020603050405020304" pitchFamily="18" charset="0"/>
              </a:rPr>
              <a:t>Az ellenőrzések eredményeiről feljegyzést kell készíteni, melyben rögzíteni kell az ellenőrzés időpontját, az ellenőrzést végző személy nevét, az ellenőrzött ügyfelek (meghatalmazott, rendelkezésre jogosult, kedvezményezett, képviselő és tényleges tulajdonos) nevét, a negatív és a pozitív találatokat. A feljegyzést az ellenőrzést végzőnek alá kell írnia, majd azt be kell </a:t>
            </a:r>
            <a:r>
              <a:rPr lang="hu-HU" sz="1800" b="1" i="1" dirty="0" err="1">
                <a:effectLst/>
                <a:latin typeface="Calibri" panose="020F0502020204030204" pitchFamily="34" charset="0"/>
                <a:ea typeface="Times New Roman" panose="02020603050405020304" pitchFamily="18" charset="0"/>
                <a:cs typeface="Times New Roman" panose="02020603050405020304" pitchFamily="18" charset="0"/>
              </a:rPr>
              <a:t>scannelnie</a:t>
            </a:r>
            <a:r>
              <a:rPr lang="hu-HU" sz="1800" b="1" i="1"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53340" indent="0" algn="just">
              <a:buNone/>
            </a:pPr>
            <a:r>
              <a:rPr lang="hu-HU" sz="1800" b="1" i="1" dirty="0">
                <a:effectLst/>
                <a:latin typeface="Calibri" panose="020F0502020204030204" pitchFamily="34" charset="0"/>
                <a:ea typeface="Times New Roman" panose="02020603050405020304" pitchFamily="18" charset="0"/>
                <a:cs typeface="Times New Roman" panose="02020603050405020304" pitchFamily="18" charset="0"/>
              </a:rPr>
              <a:t>A feljegyzést papíralapon és </a:t>
            </a:r>
            <a:r>
              <a:rPr lang="hu-HU" sz="1800" b="1" i="1" dirty="0" err="1">
                <a:effectLst/>
                <a:latin typeface="Calibri" panose="020F0502020204030204" pitchFamily="34" charset="0"/>
                <a:ea typeface="Times New Roman" panose="02020603050405020304" pitchFamily="18" charset="0"/>
                <a:cs typeface="Times New Roman" panose="02020603050405020304" pitchFamily="18" charset="0"/>
              </a:rPr>
              <a:t>bescannelve</a:t>
            </a:r>
            <a:r>
              <a:rPr lang="hu-HU" sz="1800" b="1" i="1" dirty="0">
                <a:effectLst/>
                <a:latin typeface="Calibri" panose="020F0502020204030204" pitchFamily="34" charset="0"/>
                <a:ea typeface="Times New Roman" panose="02020603050405020304" pitchFamily="18" charset="0"/>
                <a:cs typeface="Times New Roman" panose="02020603050405020304" pitchFamily="18" charset="0"/>
              </a:rPr>
              <a:t> elektronikusan is meg kell küldeni a szolgáltató ügyvezetőjének, aki a papíralapú feljegyzéseket a Szolgáltató zárható lemez szekrényébe elhelyezi, a </a:t>
            </a:r>
            <a:r>
              <a:rPr lang="hu-HU" sz="1800" b="1" i="1" dirty="0" err="1">
                <a:effectLst/>
                <a:latin typeface="Calibri" panose="020F0502020204030204" pitchFamily="34" charset="0"/>
                <a:ea typeface="Times New Roman" panose="02020603050405020304" pitchFamily="18" charset="0"/>
                <a:cs typeface="Times New Roman" panose="02020603050405020304" pitchFamily="18" charset="0"/>
              </a:rPr>
              <a:t>scannelt</a:t>
            </a:r>
            <a:r>
              <a:rPr lang="hu-HU" sz="1800" b="1" i="1" dirty="0">
                <a:effectLst/>
                <a:latin typeface="Calibri" panose="020F0502020204030204" pitchFamily="34" charset="0"/>
                <a:ea typeface="Times New Roman" panose="02020603050405020304" pitchFamily="18" charset="0"/>
                <a:cs typeface="Times New Roman" panose="02020603050405020304" pitchFamily="18" charset="0"/>
              </a:rPr>
              <a:t> dokumentumokat a számítógépén jelszóval védett külön mappában tárolja. A feljegyzéseket a Szolgáltató az ellenőrzéstől számított 10 évig őrzi.</a:t>
            </a: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endParaRPr lang="hu-HU" sz="1800" dirty="0">
              <a:latin typeface="Calibri" panose="020F0502020204030204" pitchFamily="34" charset="0"/>
              <a:ea typeface="Times New Roman" panose="02020603050405020304" pitchFamily="18" charset="0"/>
              <a:cs typeface="Times New Roman" panose="02020603050405020304" pitchFamily="18" charset="0"/>
            </a:endParaRPr>
          </a:p>
          <a:p>
            <a:pPr marL="0" marR="53340" indent="0" algn="just">
              <a:buNone/>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A terrorizmus finanszírozásának megelőzése és megakadályozása szempontjából releváns listák elérhetőségeit a szabályzat melléklete tartalmazza.</a:t>
            </a: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Minimum az üzleti kapcsolat létesítésekor, a teljes ügyfélállományt a szankciós listák változásakor kell ellenőrizni, hogy az ügyfél szerepel-e a szankciós listák valamelyikén. Az ellenőrzést a kijelölt személy végzi olyan módon, hogy a szabályzat mellékletben szereplő szankciós listákat ellenőrzi. Az ellenőrzés eredményét a </a:t>
            </a:r>
            <a:r>
              <a:rPr lang="hu-HU" sz="1800" dirty="0" err="1">
                <a:effectLst/>
                <a:latin typeface="Calibri" panose="020F0502020204030204" pitchFamily="34" charset="0"/>
                <a:ea typeface="Times New Roman" panose="02020603050405020304" pitchFamily="18" charset="0"/>
                <a:cs typeface="Times New Roman" panose="02020603050405020304" pitchFamily="18" charset="0"/>
              </a:rPr>
              <a:t>Pmt</a:t>
            </a: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 szerinti bejelentésekre vonatkozó szabályok szerint kell dokumentálni és megőrizni. </a:t>
            </a: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endParaRPr lang="hu-HU" sz="1800" dirty="0">
              <a:effectLst/>
              <a:latin typeface="TimesHU"/>
              <a:ea typeface="Times New Roman" panose="02020603050405020304" pitchFamily="18" charset="0"/>
              <a:cs typeface="Times New Roman" panose="02020603050405020304" pitchFamily="18" charset="0"/>
            </a:endParaRPr>
          </a:p>
          <a:p>
            <a:pPr marL="0" marR="53340" indent="0" algn="just">
              <a:buNone/>
            </a:pP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A terrorizmus finanszírozásának megelőzése és megakadályozása szempontjából releváns listák elérhetőségeit a szabályzat tartalmazza.</a:t>
            </a:r>
            <a:endParaRPr lang="hu-HU" sz="1800" dirty="0">
              <a:effectLst/>
              <a:latin typeface="TimesHU"/>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10738264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124F9CE-BCED-4415-ABE8-FBCB40B0CFA3}"/>
              </a:ext>
            </a:extLst>
          </p:cNvPr>
          <p:cNvSpPr>
            <a:spLocks noGrp="1"/>
          </p:cNvSpPr>
          <p:nvPr>
            <p:ph type="title"/>
          </p:nvPr>
        </p:nvSpPr>
        <p:spPr/>
        <p:txBody>
          <a:bodyPr/>
          <a:lstStyle/>
          <a:p>
            <a:r>
              <a:rPr lang="hu-HU" dirty="0"/>
              <a:t>Kockázati besorolás</a:t>
            </a:r>
          </a:p>
        </p:txBody>
      </p:sp>
      <p:sp>
        <p:nvSpPr>
          <p:cNvPr id="3" name="Tartalom helye 2">
            <a:extLst>
              <a:ext uri="{FF2B5EF4-FFF2-40B4-BE49-F238E27FC236}">
                <a16:creationId xmlns:a16="http://schemas.microsoft.com/office/drawing/2014/main" id="{D62438B4-2EDC-494F-9E09-37315E021FF6}"/>
              </a:ext>
            </a:extLst>
          </p:cNvPr>
          <p:cNvSpPr>
            <a:spLocks noGrp="1"/>
          </p:cNvSpPr>
          <p:nvPr>
            <p:ph idx="1"/>
          </p:nvPr>
        </p:nvSpPr>
        <p:spPr/>
        <p:txBody>
          <a:bodyPr/>
          <a:lstStyle/>
          <a:p>
            <a:pPr marL="0" indent="0">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kockázatérzékenységi megközelítés</a:t>
            </a:r>
            <a:r>
              <a:rPr lang="hu-HU" sz="1800" dirty="0">
                <a:effectLst/>
                <a:latin typeface="Calibri" panose="020F0502020204030204" pitchFamily="34" charset="0"/>
                <a:ea typeface="Times New Roman" panose="02020603050405020304" pitchFamily="18" charset="0"/>
                <a:cs typeface="Times New Roman" panose="02020603050405020304" pitchFamily="18" charset="0"/>
              </a:rPr>
              <a:t>: az üzleti kapcsolat vagy ügyleti megbízás jellege és összege, valamint az ügyfél körülményei alapján a belső szabályzatban a belső kockázatértékelés alapján rögzített, a pénzmosás és a terrorizmus finanszírozása megelőzésére és megakadályozására irányuló eljárás;</a:t>
            </a:r>
            <a:endParaRPr lang="hu-HU" sz="1800" dirty="0">
              <a:latin typeface="TimesHU"/>
              <a:ea typeface="Times New Roman" panose="02020603050405020304" pitchFamily="18" charset="0"/>
              <a:cs typeface="Times New Roman" panose="02020603050405020304" pitchFamily="18" charset="0"/>
            </a:endParaRPr>
          </a:p>
          <a:p>
            <a:pPr marL="0" indent="0">
              <a:buNone/>
            </a:pPr>
            <a:endParaRPr lang="hu-HU" sz="1800" b="1" dirty="0">
              <a:solidFill>
                <a:srgbClr val="000000"/>
              </a:solidFill>
              <a:effectLst/>
              <a:latin typeface="Calibri" panose="020F0502020204030204" pitchFamily="34" charset="0"/>
            </a:endParaRPr>
          </a:p>
          <a:p>
            <a:pPr marL="0" indent="0">
              <a:buNone/>
            </a:pPr>
            <a:r>
              <a:rPr lang="hu-HU" sz="1800" b="1" dirty="0">
                <a:solidFill>
                  <a:srgbClr val="000000"/>
                </a:solidFill>
                <a:effectLst/>
                <a:latin typeface="Calibri" panose="020F0502020204030204" pitchFamily="34" charset="0"/>
              </a:rPr>
              <a:t>Belső kockázatértékelés</a:t>
            </a:r>
            <a:endParaRPr lang="hu-HU" sz="1800" b="1" dirty="0">
              <a:effectLst/>
              <a:latin typeface="Times New Roman" panose="02020603050405020304" pitchFamily="18" charset="0"/>
            </a:endParaRPr>
          </a:p>
          <a:p>
            <a:pPr marR="53340" algn="just">
              <a:spcAft>
                <a:spcPts val="0"/>
              </a:spcAft>
              <a:tabLst>
                <a:tab pos="540385" algn="l"/>
                <a:tab pos="630555" algn="l"/>
              </a:tabLst>
            </a:pP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belső kockázatértékelést a </a:t>
            </a:r>
            <a:r>
              <a:rPr lang="hu-HU"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Pmt</a:t>
            </a: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és az MNB rendelet rendelkezéseinek alapul vételével készül el, és a jelen pontban foglaltak szerint a Szabályzat részét képezi.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kockázatértékelést évente kell felülvizsgálni, és szükség esetén aktualizálni kell. </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2588218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30DBC49-1207-4E0C-96AE-1C11A7FA6C6A}"/>
              </a:ext>
            </a:extLst>
          </p:cNvPr>
          <p:cNvSpPr>
            <a:spLocks noGrp="1"/>
          </p:cNvSpPr>
          <p:nvPr>
            <p:ph type="title"/>
          </p:nvPr>
        </p:nvSpPr>
        <p:spPr/>
        <p:txBody>
          <a:bodyPr>
            <a:normAutofit/>
          </a:bodyPr>
          <a:lstStyle/>
          <a:p>
            <a:r>
              <a:rPr lang="hu-HU" sz="2400" b="1" dirty="0">
                <a:solidFill>
                  <a:srgbClr val="000000"/>
                </a:solidFill>
                <a:latin typeface="Calibri" panose="020F0502020204030204" pitchFamily="34" charset="0"/>
                <a:ea typeface="Times New Roman" panose="02020603050405020304" pitchFamily="18" charset="0"/>
              </a:rPr>
              <a:t>B</a:t>
            </a:r>
            <a:r>
              <a:rPr lang="hu-HU" sz="2400" b="1" dirty="0">
                <a:solidFill>
                  <a:srgbClr val="000000"/>
                </a:solidFill>
                <a:effectLst/>
                <a:latin typeface="Calibri" panose="020F0502020204030204" pitchFamily="34" charset="0"/>
                <a:ea typeface="Times New Roman" panose="02020603050405020304" pitchFamily="18" charset="0"/>
              </a:rPr>
              <a:t>első kockázatértékelés</a:t>
            </a:r>
            <a:endParaRPr lang="hu-HU" sz="2400" b="1" dirty="0"/>
          </a:p>
        </p:txBody>
      </p:sp>
      <p:sp>
        <p:nvSpPr>
          <p:cNvPr id="3" name="Tartalom helye 2">
            <a:extLst>
              <a:ext uri="{FF2B5EF4-FFF2-40B4-BE49-F238E27FC236}">
                <a16:creationId xmlns:a16="http://schemas.microsoft.com/office/drawing/2014/main" id="{1ECFAF2E-2769-48D3-B75B-2590658BF399}"/>
              </a:ext>
            </a:extLst>
          </p:cNvPr>
          <p:cNvSpPr>
            <a:spLocks noGrp="1"/>
          </p:cNvSpPr>
          <p:nvPr>
            <p:ph idx="1"/>
          </p:nvPr>
        </p:nvSpPr>
        <p:spPr/>
        <p:txBody>
          <a:bodyPr/>
          <a:lstStyle/>
          <a:p>
            <a:pPr marL="0" indent="0" algn="just">
              <a:spcAft>
                <a:spcPts val="100"/>
              </a:spcAft>
              <a:buNone/>
            </a:pPr>
            <a:r>
              <a:rPr lang="hu-HU" sz="1800" dirty="0">
                <a:solidFill>
                  <a:srgbClr val="000000"/>
                </a:solidFill>
                <a:effectLst/>
                <a:latin typeface="Calibri" panose="020F0502020204030204" pitchFamily="34" charset="0"/>
                <a:ea typeface="Times New Roman" panose="02020603050405020304" pitchFamily="18" charset="0"/>
              </a:rPr>
              <a:t>A szolgáltató a belső kockázatértékelését soron kívül felülvizsgálja, amennyiben</a:t>
            </a:r>
            <a:endParaRPr lang="hu-HU" sz="1800" dirty="0">
              <a:effectLst/>
              <a:latin typeface="Times New Roman" panose="02020603050405020304" pitchFamily="18" charset="0"/>
              <a:ea typeface="Times New Roman" panose="02020603050405020304" pitchFamily="18" charset="0"/>
            </a:endParaRPr>
          </a:p>
          <a:p>
            <a:pPr indent="0" algn="just">
              <a:spcAft>
                <a:spcPts val="100"/>
              </a:spcAft>
              <a:buNone/>
            </a:pPr>
            <a:r>
              <a:rPr lang="hu-HU" sz="1800" i="1" dirty="0">
                <a:solidFill>
                  <a:srgbClr val="000000"/>
                </a:solidFill>
                <a:effectLst/>
                <a:latin typeface="Calibri" panose="020F0502020204030204" pitchFamily="34" charset="0"/>
                <a:ea typeface="Times New Roman" panose="02020603050405020304" pitchFamily="18" charset="0"/>
              </a:rPr>
              <a:t>a)</a:t>
            </a:r>
            <a:r>
              <a:rPr lang="hu-HU" sz="1800" dirty="0">
                <a:solidFill>
                  <a:srgbClr val="000000"/>
                </a:solidFill>
                <a:effectLst/>
                <a:latin typeface="Calibri" panose="020F0502020204030204" pitchFamily="34" charset="0"/>
                <a:ea typeface="Times New Roman" panose="02020603050405020304" pitchFamily="18" charset="0"/>
              </a:rPr>
              <a:t> külső hatás megváltoztatja a kockázat természetét,</a:t>
            </a:r>
            <a:endParaRPr lang="hu-HU" sz="1800" dirty="0">
              <a:effectLst/>
              <a:latin typeface="Times New Roman" panose="02020603050405020304" pitchFamily="18" charset="0"/>
              <a:ea typeface="Times New Roman" panose="02020603050405020304" pitchFamily="18" charset="0"/>
            </a:endParaRPr>
          </a:p>
          <a:p>
            <a:pPr indent="0" algn="just">
              <a:spcAft>
                <a:spcPts val="100"/>
              </a:spcAft>
              <a:buNone/>
            </a:pPr>
            <a:r>
              <a:rPr lang="hu-HU" sz="1800" i="1" dirty="0">
                <a:solidFill>
                  <a:srgbClr val="000000"/>
                </a:solidFill>
                <a:effectLst/>
                <a:latin typeface="Calibri" panose="020F0502020204030204" pitchFamily="34" charset="0"/>
                <a:ea typeface="Times New Roman" panose="02020603050405020304" pitchFamily="18" charset="0"/>
              </a:rPr>
              <a:t>b)</a:t>
            </a:r>
            <a:r>
              <a:rPr lang="hu-HU" sz="1800" dirty="0">
                <a:solidFill>
                  <a:srgbClr val="000000"/>
                </a:solidFill>
                <a:effectLst/>
                <a:latin typeface="Calibri" panose="020F0502020204030204" pitchFamily="34" charset="0"/>
                <a:ea typeface="Times New Roman" panose="02020603050405020304" pitchFamily="18" charset="0"/>
              </a:rPr>
              <a:t> új típusú pénzmosási és terrorizmusfinanszírozási kockázat merül fel,</a:t>
            </a:r>
            <a:endParaRPr lang="hu-HU" sz="1800" dirty="0">
              <a:effectLst/>
              <a:latin typeface="Times New Roman" panose="02020603050405020304" pitchFamily="18" charset="0"/>
              <a:ea typeface="Times New Roman" panose="02020603050405020304" pitchFamily="18" charset="0"/>
            </a:endParaRPr>
          </a:p>
          <a:p>
            <a:pPr indent="0" algn="just">
              <a:spcAft>
                <a:spcPts val="100"/>
              </a:spcAft>
              <a:buNone/>
            </a:pPr>
            <a:r>
              <a:rPr lang="hu-HU" sz="1800" i="1" dirty="0">
                <a:solidFill>
                  <a:srgbClr val="000000"/>
                </a:solidFill>
                <a:effectLst/>
                <a:latin typeface="Calibri" panose="020F0502020204030204" pitchFamily="34" charset="0"/>
                <a:ea typeface="Times New Roman" panose="02020603050405020304" pitchFamily="18" charset="0"/>
              </a:rPr>
              <a:t>c)</a:t>
            </a:r>
            <a:r>
              <a:rPr lang="hu-HU" sz="1800" dirty="0">
                <a:solidFill>
                  <a:srgbClr val="000000"/>
                </a:solidFill>
                <a:effectLst/>
                <a:latin typeface="Calibri" panose="020F0502020204030204" pitchFamily="34" charset="0"/>
                <a:ea typeface="Times New Roman" panose="02020603050405020304" pitchFamily="18" charset="0"/>
              </a:rPr>
              <a:t> az MNB által tett megállapítás ilyen intézkedést tartalmaz,</a:t>
            </a:r>
            <a:endParaRPr lang="hu-HU" sz="1800" dirty="0">
              <a:effectLst/>
              <a:latin typeface="Times New Roman" panose="02020603050405020304" pitchFamily="18" charset="0"/>
              <a:ea typeface="Times New Roman" panose="02020603050405020304" pitchFamily="18" charset="0"/>
            </a:endParaRPr>
          </a:p>
          <a:p>
            <a:pPr indent="0" algn="just">
              <a:spcAft>
                <a:spcPts val="100"/>
              </a:spcAft>
              <a:buNone/>
            </a:pPr>
            <a:r>
              <a:rPr lang="hu-HU" sz="1800" i="1" dirty="0">
                <a:solidFill>
                  <a:srgbClr val="000000"/>
                </a:solidFill>
                <a:effectLst/>
                <a:latin typeface="Calibri" panose="020F0502020204030204" pitchFamily="34" charset="0"/>
                <a:ea typeface="Times New Roman" panose="02020603050405020304" pitchFamily="18" charset="0"/>
              </a:rPr>
              <a:t>d)</a:t>
            </a:r>
            <a:r>
              <a:rPr lang="hu-HU" sz="1800" dirty="0">
                <a:solidFill>
                  <a:srgbClr val="000000"/>
                </a:solidFill>
                <a:effectLst/>
                <a:latin typeface="Calibri" panose="020F0502020204030204" pitchFamily="34" charset="0"/>
                <a:ea typeface="Times New Roman" panose="02020603050405020304" pitchFamily="18" charset="0"/>
              </a:rPr>
              <a:t> a szolgáltató saját maga által tett, kockázatot csökkentő intézkedéséből ez következik,</a:t>
            </a:r>
            <a:endParaRPr lang="hu-HU" sz="1800" dirty="0">
              <a:effectLst/>
              <a:latin typeface="Times New Roman" panose="02020603050405020304" pitchFamily="18" charset="0"/>
              <a:ea typeface="Times New Roman" panose="02020603050405020304" pitchFamily="18" charset="0"/>
            </a:endParaRPr>
          </a:p>
          <a:p>
            <a:pPr indent="0" algn="just">
              <a:spcAft>
                <a:spcPts val="100"/>
              </a:spcAft>
              <a:buNone/>
            </a:pPr>
            <a:r>
              <a:rPr lang="hu-HU" sz="1800" i="1" dirty="0">
                <a:solidFill>
                  <a:srgbClr val="000000"/>
                </a:solidFill>
                <a:effectLst/>
                <a:latin typeface="Calibri" panose="020F0502020204030204" pitchFamily="34" charset="0"/>
                <a:ea typeface="Times New Roman" panose="02020603050405020304" pitchFamily="18" charset="0"/>
              </a:rPr>
              <a:t>e)</a:t>
            </a:r>
            <a:r>
              <a:rPr lang="hu-HU" sz="1800" dirty="0">
                <a:solidFill>
                  <a:srgbClr val="000000"/>
                </a:solidFill>
                <a:effectLst/>
                <a:latin typeface="Calibri" panose="020F0502020204030204" pitchFamily="34" charset="0"/>
                <a:ea typeface="Times New Roman" panose="02020603050405020304" pitchFamily="18" charset="0"/>
              </a:rPr>
              <a:t> a szolgáltató tulajdonosaival, a vezető testület tagjaival, a fő funkciókat ellátó személyekkel vagy a szervezetével kapcsolatban új információk merülnek fel, továbbá</a:t>
            </a:r>
            <a:endParaRPr lang="hu-HU" sz="1800" dirty="0">
              <a:effectLst/>
              <a:latin typeface="Times New Roman" panose="02020603050405020304" pitchFamily="18" charset="0"/>
              <a:ea typeface="Times New Roman" panose="02020603050405020304" pitchFamily="18" charset="0"/>
            </a:endParaRPr>
          </a:p>
          <a:p>
            <a:pPr indent="0" algn="just">
              <a:spcAft>
                <a:spcPts val="100"/>
              </a:spcAft>
              <a:buNone/>
            </a:pPr>
            <a:r>
              <a:rPr lang="hu-HU" sz="1800" i="1" dirty="0">
                <a:solidFill>
                  <a:srgbClr val="000000"/>
                </a:solidFill>
                <a:effectLst/>
                <a:latin typeface="Calibri" panose="020F0502020204030204" pitchFamily="34" charset="0"/>
                <a:ea typeface="Times New Roman" panose="02020603050405020304" pitchFamily="18" charset="0"/>
              </a:rPr>
              <a:t>f)</a:t>
            </a:r>
            <a:r>
              <a:rPr lang="hu-HU" sz="1800" dirty="0">
                <a:solidFill>
                  <a:srgbClr val="000000"/>
                </a:solidFill>
                <a:effectLst/>
                <a:latin typeface="Calibri" panose="020F0502020204030204" pitchFamily="34" charset="0"/>
                <a:ea typeface="Times New Roman" panose="02020603050405020304" pitchFamily="18" charset="0"/>
              </a:rPr>
              <a:t> minden egyéb esetben, amikor a szolgáltatónak alapos oka van azt feltételezni, hogy a kockázatértékelés alapjául szolgáló információ már nem alkalmazható.</a:t>
            </a:r>
            <a:endParaRPr lang="hu-HU" sz="1800" dirty="0">
              <a:effectLst/>
              <a:latin typeface="Times New Roman" panose="02020603050405020304" pitchFamily="18" charset="0"/>
              <a:ea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41141754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A3304FD-7BD8-4DCD-927C-B83715C128E6}"/>
              </a:ext>
            </a:extLst>
          </p:cNvPr>
          <p:cNvSpPr>
            <a:spLocks noGrp="1"/>
          </p:cNvSpPr>
          <p:nvPr>
            <p:ph type="title"/>
          </p:nvPr>
        </p:nvSpPr>
        <p:spPr/>
        <p:txBody>
          <a:bodyPr>
            <a:normAutofit/>
          </a:bodyPr>
          <a:lstStyle/>
          <a:p>
            <a:r>
              <a:rPr lang="hu-HU" sz="2400" b="1" dirty="0">
                <a:solidFill>
                  <a:srgbClr val="000000"/>
                </a:solidFill>
                <a:latin typeface="Calibri" panose="020F0502020204030204" pitchFamily="34" charset="0"/>
                <a:ea typeface="Times New Roman" panose="02020603050405020304" pitchFamily="18" charset="0"/>
              </a:rPr>
              <a:t>B</a:t>
            </a:r>
            <a:r>
              <a:rPr lang="hu-HU" sz="2400" b="1" dirty="0">
                <a:solidFill>
                  <a:srgbClr val="000000"/>
                </a:solidFill>
                <a:effectLst/>
                <a:latin typeface="Calibri" panose="020F0502020204030204" pitchFamily="34" charset="0"/>
                <a:ea typeface="Times New Roman" panose="02020603050405020304" pitchFamily="18" charset="0"/>
              </a:rPr>
              <a:t>első kockázatértékelés</a:t>
            </a:r>
            <a:endParaRPr lang="hu-HU" sz="2400" dirty="0"/>
          </a:p>
        </p:txBody>
      </p:sp>
      <p:sp>
        <p:nvSpPr>
          <p:cNvPr id="3" name="Tartalom helye 2">
            <a:extLst>
              <a:ext uri="{FF2B5EF4-FFF2-40B4-BE49-F238E27FC236}">
                <a16:creationId xmlns:a16="http://schemas.microsoft.com/office/drawing/2014/main" id="{587D83E7-4996-49C3-920E-74A2FD9B53C1}"/>
              </a:ext>
            </a:extLst>
          </p:cNvPr>
          <p:cNvSpPr>
            <a:spLocks noGrp="1"/>
          </p:cNvSpPr>
          <p:nvPr>
            <p:ph idx="1"/>
          </p:nvPr>
        </p:nvSpPr>
        <p:spPr>
          <a:xfrm>
            <a:off x="282011" y="1825625"/>
            <a:ext cx="11071789" cy="4857186"/>
          </a:xfrm>
        </p:spPr>
        <p:txBody>
          <a:bodyPr>
            <a:normAutofit fontScale="85000" lnSpcReduction="20000"/>
          </a:bodyPr>
          <a:lstStyle/>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belső kockázatértékelés elkészítéséhez a Szolgáltató kockázatainak megállapítása és értékelése céljából azonosította és értékelte az üzleti kapcsolat vagy ügyleti megbízás jellegével és összegével, az ügyféllel, termékkel, szolgáltatással, földrajzi területtel és alkalmazott eszközzel kapcsolatos kockázati tényezőket.</a:t>
            </a:r>
            <a:endParaRPr lang="hu-HU" sz="1800" dirty="0">
              <a:effectLst/>
              <a:latin typeface="TimesHU"/>
              <a:ea typeface="Times New Roman" panose="02020603050405020304" pitchFamily="18" charset="0"/>
              <a:cs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belső kockázatértékelést a Szolgáltató köteles írásban rögzíteni, naprakészen tartani és az illetékes hatóságok rendelkezésére bocsátani az engedélyezési, illetve a felügyeleti tevékenység gyakorlása során.</a:t>
            </a:r>
            <a:endParaRPr lang="hu-HU" sz="1800" dirty="0">
              <a:effectLst/>
              <a:latin typeface="TimesHU"/>
              <a:ea typeface="Times New Roman" panose="02020603050405020304" pitchFamily="18" charset="0"/>
              <a:cs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belső kockázatértékelés elkészítése során a Szolgáltató beazonosította a már ismert kockázatai közül azokat, amelyek hatással vannak a pénzmosási és terrorizmusfinanszírozási kockázataira. </a:t>
            </a:r>
            <a:endParaRPr lang="hu-HU" sz="1800" dirty="0">
              <a:effectLst/>
              <a:latin typeface="TimesHU"/>
              <a:ea typeface="Times New Roman" panose="02020603050405020304" pitchFamily="18" charset="0"/>
              <a:cs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kockázatértékelés elkészítéséhez, továbbá a kockázatok csökkentése és kezelése érdekében a Szolgáltató figyelembe vette a következő dokumentumokat:</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rendelkezésre álló nemzeti kockázatértékelés eredményét;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az Európai Bizottság nemzetek feletti kockázatértékelése (</a:t>
            </a:r>
            <a:r>
              <a:rPr lang="hu-HU" sz="1800" i="1" dirty="0">
                <a:effectLst/>
                <a:latin typeface="Times New Roman" panose="02020603050405020304" pitchFamily="18" charset="0"/>
                <a:ea typeface="Times New Roman" panose="02020603050405020304" pitchFamily="18" charset="0"/>
                <a:cs typeface="Times New Roman" panose="02020603050405020304" pitchFamily="18" charset="0"/>
              </a:rPr>
              <a:t>SNRA</a:t>
            </a: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az európai felügyeleti hatóságok véleményét az európai uniós pénzügyi ágazatot érintő pénzmosási és terrorizmusfinanszírozási kockázatokról (</a:t>
            </a:r>
            <a:r>
              <a:rPr lang="hu-HU" sz="1800" i="1" dirty="0" err="1">
                <a:effectLst/>
                <a:latin typeface="Times New Roman" panose="02020603050405020304" pitchFamily="18" charset="0"/>
                <a:ea typeface="Times New Roman" panose="02020603050405020304" pitchFamily="18" charset="0"/>
                <a:cs typeface="Times New Roman" panose="02020603050405020304" pitchFamily="18" charset="0"/>
              </a:rPr>
              <a:t>Joint</a:t>
            </a:r>
            <a:r>
              <a:rPr lang="hu-HU"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hu-HU" sz="1800" i="1" dirty="0" err="1">
                <a:effectLst/>
                <a:latin typeface="Times New Roman" panose="02020603050405020304" pitchFamily="18" charset="0"/>
                <a:ea typeface="Times New Roman" panose="02020603050405020304" pitchFamily="18" charset="0"/>
                <a:cs typeface="Times New Roman" panose="02020603050405020304" pitchFamily="18" charset="0"/>
              </a:rPr>
              <a:t>Guidelines</a:t>
            </a: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az MNB által kiadott ajánlást;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az MNB által folytatott eljárás során keletkezett és nyilvánosságra hozott dokumentumokat.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16091934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BBE63D8-232E-4259-B25F-0705EE95BFF0}"/>
              </a:ext>
            </a:extLst>
          </p:cNvPr>
          <p:cNvSpPr>
            <a:spLocks noGrp="1"/>
          </p:cNvSpPr>
          <p:nvPr>
            <p:ph type="title"/>
          </p:nvPr>
        </p:nvSpPr>
        <p:spPr/>
        <p:txBody>
          <a:bodyPr>
            <a:normAutofit/>
          </a:bodyPr>
          <a:lstStyle/>
          <a:p>
            <a:r>
              <a:rPr lang="hu-HU" sz="2400" b="1" dirty="0">
                <a:solidFill>
                  <a:srgbClr val="000000"/>
                </a:solidFill>
                <a:latin typeface="Calibri" panose="020F0502020204030204" pitchFamily="34" charset="0"/>
                <a:ea typeface="Times New Roman" panose="02020603050405020304" pitchFamily="18" charset="0"/>
              </a:rPr>
              <a:t>B</a:t>
            </a:r>
            <a:r>
              <a:rPr lang="hu-HU" sz="2400" b="1" dirty="0">
                <a:solidFill>
                  <a:srgbClr val="000000"/>
                </a:solidFill>
                <a:effectLst/>
                <a:latin typeface="Calibri" panose="020F0502020204030204" pitchFamily="34" charset="0"/>
                <a:ea typeface="Times New Roman" panose="02020603050405020304" pitchFamily="18" charset="0"/>
              </a:rPr>
              <a:t>első kockázatértékelés</a:t>
            </a:r>
            <a:endParaRPr lang="hu-HU" sz="2400" dirty="0"/>
          </a:p>
        </p:txBody>
      </p:sp>
      <p:sp>
        <p:nvSpPr>
          <p:cNvPr id="3" name="Tartalom helye 2">
            <a:extLst>
              <a:ext uri="{FF2B5EF4-FFF2-40B4-BE49-F238E27FC236}">
                <a16:creationId xmlns:a16="http://schemas.microsoft.com/office/drawing/2014/main" id="{ADDCB717-1DE2-44F7-91B6-AFD3438B150E}"/>
              </a:ext>
            </a:extLst>
          </p:cNvPr>
          <p:cNvSpPr>
            <a:spLocks noGrp="1"/>
          </p:cNvSpPr>
          <p:nvPr>
            <p:ph idx="1"/>
          </p:nvPr>
        </p:nvSpPr>
        <p:spPr/>
        <p:txBody>
          <a:bodyPr>
            <a:normAutofit fontScale="92500" lnSpcReduction="20000"/>
          </a:bodyPr>
          <a:lstStyle/>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Szolgáltató a kockázati tényezők beazonosítása során különösen:</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civil társadalomtól,</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az értékelés alá vont tagállam pénzmosás és a terrorizmus finanszírozása elleni rendszere megfelelőségével és hatékonyságával, korrupcióellenes és adózási rendszerrel kapcsolatos értékeléséből,</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nyilvános forrásból és</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tudományos intézményektől származó információkat vehet figyelembe.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Amennyiben egy adott szolgáltatás vonatkozásában a Szolgáltató ki van téve más tagállam vagy harmadik ország pénzmosási és terrorizmusfinanszírozási kockázatainak, a Szolgáltató ezeket a kockázatokat is beazonosítja.</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Ezen, a fentiekben meghatározott pénzmosási és terrorizmusfinanszírozási kockázati tényezők együttesen képezik a Szolgáltató kockázatértékelésének alapját.</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410741274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7E963E9-925D-4AAF-952A-2C42326AC1ED}"/>
              </a:ext>
            </a:extLst>
          </p:cNvPr>
          <p:cNvSpPr>
            <a:spLocks noGrp="1"/>
          </p:cNvSpPr>
          <p:nvPr>
            <p:ph type="title"/>
          </p:nvPr>
        </p:nvSpPr>
        <p:spPr/>
        <p:txBody>
          <a:bodyPr>
            <a:normAutofit/>
          </a:bodyPr>
          <a:lstStyle/>
          <a:p>
            <a:r>
              <a:rPr lang="hu-HU" sz="2400" u="sng" dirty="0">
                <a:solidFill>
                  <a:srgbClr val="000000"/>
                </a:solidFill>
                <a:effectLst/>
                <a:latin typeface="Calibri" panose="020F0502020204030204" pitchFamily="34" charset="0"/>
                <a:ea typeface="Times New Roman" panose="02020603050405020304" pitchFamily="18" charset="0"/>
              </a:rPr>
              <a:t>Az ügyfél kockázati kategóriába sorolása</a:t>
            </a:r>
            <a:endParaRPr lang="hu-HU" sz="2400" dirty="0"/>
          </a:p>
        </p:txBody>
      </p:sp>
      <p:sp>
        <p:nvSpPr>
          <p:cNvPr id="3" name="Tartalom helye 2">
            <a:extLst>
              <a:ext uri="{FF2B5EF4-FFF2-40B4-BE49-F238E27FC236}">
                <a16:creationId xmlns:a16="http://schemas.microsoft.com/office/drawing/2014/main" id="{1B90A2A9-3BF4-45EF-8945-EA7986882BD1}"/>
              </a:ext>
            </a:extLst>
          </p:cNvPr>
          <p:cNvSpPr>
            <a:spLocks noGrp="1"/>
          </p:cNvSpPr>
          <p:nvPr>
            <p:ph idx="1"/>
          </p:nvPr>
        </p:nvSpPr>
        <p:spPr/>
        <p:txBody>
          <a:bodyPr/>
          <a:lstStyle/>
          <a:p>
            <a:pPr marL="0" marR="53340" indent="0" algn="just">
              <a:buNone/>
              <a:tabLst>
                <a:tab pos="540385" algn="l"/>
                <a:tab pos="630555" algn="l"/>
              </a:tabLst>
            </a:pPr>
            <a:r>
              <a:rPr lang="hu-HU" sz="2000" dirty="0">
                <a:solidFill>
                  <a:srgbClr val="000000"/>
                </a:solidFill>
                <a:effectLst/>
                <a:ea typeface="Times New Roman" panose="02020603050405020304" pitchFamily="18" charset="0"/>
                <a:cs typeface="Times New Roman" panose="02020603050405020304" pitchFamily="18" charset="0"/>
              </a:rPr>
              <a:t>Az ügyfeleket a pénzmosás és a terrorizmus finanszírozása szempontjából kockázati kategóriába kell sorolni, amelyhez az üzleti kapcsolat céljáról és tervezett jellegéről információt kell szerezni. A Szolgáltató dönt az ügyfél kockázati besorolásáról azokban az esetekben, amelyekben jogszabály nem ad kötelező előírást. Az ügyfeleket, termékeket, szolgáltatásokat, alkalmazott eszközöket, valamint földrajzi kockázatokat a kockázati tényezők figyelembe vételével legalább a következő kategóriákba kell sorolni:</a:t>
            </a:r>
          </a:p>
          <a:p>
            <a:pPr marL="0" marR="53340" indent="0" algn="just">
              <a:buNone/>
              <a:tabLst>
                <a:tab pos="540385" algn="l"/>
                <a:tab pos="630555" algn="l"/>
              </a:tabLst>
            </a:pPr>
            <a:endParaRPr lang="hu-HU" sz="2000" dirty="0">
              <a:effectLst/>
              <a:ea typeface="Times New Roman" panose="02020603050405020304" pitchFamily="18" charset="0"/>
              <a:cs typeface="Times New Roman" panose="02020603050405020304" pitchFamily="18" charset="0"/>
            </a:endParaRPr>
          </a:p>
          <a:p>
            <a:pPr marL="742950" marR="53340" lvl="1" indent="-285750" algn="just">
              <a:spcAft>
                <a:spcPts val="0"/>
              </a:spcAft>
              <a:buFont typeface="Symbol" panose="05050102010706020507" pitchFamily="18" charset="2"/>
              <a:buChar char=""/>
              <a:tabLst>
                <a:tab pos="810260" algn="l"/>
              </a:tabLst>
            </a:pPr>
            <a:r>
              <a:rPr lang="hu-HU" sz="2000" dirty="0">
                <a:solidFill>
                  <a:srgbClr val="000000"/>
                </a:solidFill>
                <a:effectLst/>
                <a:ea typeface="Times New Roman" panose="02020603050405020304" pitchFamily="18" charset="0"/>
                <a:cs typeface="Times New Roman" panose="02020603050405020304" pitchFamily="18" charset="0"/>
              </a:rPr>
              <a:t>alacsony,</a:t>
            </a:r>
            <a:endParaRPr lang="hu-HU" sz="2000" dirty="0">
              <a:effectLst/>
              <a:ea typeface="Times New Roman" panose="02020603050405020304" pitchFamily="18" charset="0"/>
              <a:cs typeface="Times New Roman" panose="02020603050405020304" pitchFamily="18" charset="0"/>
            </a:endParaRPr>
          </a:p>
          <a:p>
            <a:pPr marL="742950" marR="53340" lvl="1" indent="-285750" algn="just">
              <a:spcAft>
                <a:spcPts val="0"/>
              </a:spcAft>
              <a:buFont typeface="Symbol" panose="05050102010706020507" pitchFamily="18" charset="2"/>
              <a:buChar char=""/>
              <a:tabLst>
                <a:tab pos="810260" algn="l"/>
              </a:tabLst>
            </a:pPr>
            <a:r>
              <a:rPr lang="hu-HU" sz="2000" dirty="0">
                <a:solidFill>
                  <a:srgbClr val="000000"/>
                </a:solidFill>
                <a:effectLst/>
                <a:ea typeface="Times New Roman" panose="02020603050405020304" pitchFamily="18" charset="0"/>
                <a:cs typeface="Times New Roman" panose="02020603050405020304" pitchFamily="18" charset="0"/>
              </a:rPr>
              <a:t>átlagos, </a:t>
            </a:r>
            <a:endParaRPr lang="hu-HU" sz="2000" dirty="0">
              <a:effectLst/>
              <a:ea typeface="Times New Roman" panose="02020603050405020304" pitchFamily="18" charset="0"/>
              <a:cs typeface="Times New Roman" panose="02020603050405020304" pitchFamily="18" charset="0"/>
            </a:endParaRPr>
          </a:p>
          <a:p>
            <a:pPr marL="742950" marR="53340" lvl="1" indent="-285750" algn="just">
              <a:spcAft>
                <a:spcPts val="0"/>
              </a:spcAft>
              <a:buFont typeface="Symbol" panose="05050102010706020507" pitchFamily="18" charset="2"/>
              <a:buChar char=""/>
              <a:tabLst>
                <a:tab pos="810260" algn="l"/>
              </a:tabLst>
            </a:pPr>
            <a:r>
              <a:rPr lang="hu-HU" sz="2000" dirty="0">
                <a:solidFill>
                  <a:srgbClr val="000000"/>
                </a:solidFill>
                <a:effectLst/>
                <a:ea typeface="Times New Roman" panose="02020603050405020304" pitchFamily="18" charset="0"/>
                <a:cs typeface="Times New Roman" panose="02020603050405020304" pitchFamily="18" charset="0"/>
              </a:rPr>
              <a:t>magas.</a:t>
            </a:r>
            <a:endParaRPr lang="hu-HU" sz="2000" dirty="0">
              <a:effectLst/>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23957800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6001C66-23A7-4A31-BB44-2418F921F69F}"/>
              </a:ext>
            </a:extLst>
          </p:cNvPr>
          <p:cNvSpPr>
            <a:spLocks noGrp="1"/>
          </p:cNvSpPr>
          <p:nvPr>
            <p:ph type="title"/>
          </p:nvPr>
        </p:nvSpPr>
        <p:spPr/>
        <p:txBody>
          <a:bodyPr/>
          <a:lstStyle/>
          <a:p>
            <a:r>
              <a:rPr lang="hu-HU" sz="1800" b="1" i="0" u="sng" dirty="0">
                <a:solidFill>
                  <a:srgbClr val="000000"/>
                </a:solidFill>
                <a:effectLst/>
                <a:latin typeface="Calibri" panose="020F0502020204030204" pitchFamily="34" charset="0"/>
              </a:rPr>
              <a:t>Figyelembe veendő kockázati tényezők</a:t>
            </a:r>
            <a:endParaRPr lang="hu-HU" dirty="0"/>
          </a:p>
        </p:txBody>
      </p:sp>
      <p:sp>
        <p:nvSpPr>
          <p:cNvPr id="3" name="Tartalom helye 2">
            <a:extLst>
              <a:ext uri="{FF2B5EF4-FFF2-40B4-BE49-F238E27FC236}">
                <a16:creationId xmlns:a16="http://schemas.microsoft.com/office/drawing/2014/main" id="{404CACB3-BFDB-4F35-B091-959168B12CB3}"/>
              </a:ext>
            </a:extLst>
          </p:cNvPr>
          <p:cNvSpPr>
            <a:spLocks noGrp="1"/>
          </p:cNvSpPr>
          <p:nvPr>
            <p:ph idx="1"/>
          </p:nvPr>
        </p:nvSpPr>
        <p:spPr/>
        <p:txBody>
          <a:bodyPr/>
          <a:lstStyle/>
          <a:p>
            <a:pPr marL="342900" marR="53340" lvl="0" indent="-342900" algn="just">
              <a:spcAft>
                <a:spcPts val="0"/>
              </a:spcAft>
              <a:buFont typeface="Symbol" panose="05050102010706020507" pitchFamily="18" charset="2"/>
              <a:buChar char=""/>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az ügyfél tulajdonosi és vállalati szerkezete;</a:t>
            </a:r>
            <a:endParaRPr lang="hu-HU" sz="1800" dirty="0">
              <a:effectLst/>
              <a:latin typeface="TimesHU"/>
              <a:ea typeface="Times New Roman" panose="02020603050405020304" pitchFamily="18" charset="0"/>
              <a:cs typeface="Times New Roman" panose="02020603050405020304" pitchFamily="18" charset="0"/>
            </a:endParaRPr>
          </a:p>
          <a:p>
            <a:pPr marL="342900" marR="53340" lvl="0" indent="-342900" algn="just">
              <a:spcAft>
                <a:spcPts val="0"/>
              </a:spcAft>
              <a:buFont typeface="Symbol" panose="05050102010706020507" pitchFamily="18" charset="2"/>
              <a:buChar char=""/>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az ügyfél szervezetének és szerkezetének összetettsége és átláthatósága;</a:t>
            </a:r>
            <a:endParaRPr lang="hu-HU" sz="1800" dirty="0">
              <a:effectLst/>
              <a:latin typeface="TimesHU"/>
              <a:ea typeface="Times New Roman" panose="02020603050405020304" pitchFamily="18" charset="0"/>
              <a:cs typeface="Times New Roman" panose="02020603050405020304" pitchFamily="18" charset="0"/>
            </a:endParaRPr>
          </a:p>
          <a:p>
            <a:pPr marL="342900" marR="53340" lvl="0" indent="-342900" algn="just">
              <a:spcAft>
                <a:spcPts val="0"/>
              </a:spcAft>
              <a:buFont typeface="Symbol" panose="05050102010706020507" pitchFamily="18" charset="2"/>
              <a:buChar char=""/>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az ügyfél felsővezetőinek, a vezető testület tagjainak és a minősített befolyással bíró tulajdonosának hírneve és integritása;</a:t>
            </a:r>
            <a:endParaRPr lang="hu-HU" sz="1800" dirty="0">
              <a:effectLst/>
              <a:latin typeface="TimesHU"/>
              <a:ea typeface="Times New Roman" panose="02020603050405020304" pitchFamily="18" charset="0"/>
              <a:cs typeface="Times New Roman" panose="02020603050405020304" pitchFamily="18" charset="0"/>
            </a:endParaRPr>
          </a:p>
          <a:p>
            <a:pPr marL="342900" marR="53340" lvl="0" indent="-342900" algn="just">
              <a:spcAft>
                <a:spcPts val="0"/>
              </a:spcAft>
              <a:buFont typeface="Symbol" panose="05050102010706020507" pitchFamily="18" charset="2"/>
              <a:buChar char=""/>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az ügyfél üzleti tevékenységének földrajzi területe, különösen, amennyiben azt stratégiai hiányosságokkal rendelkező, kiemelt kockázatot jelentő harmadik országban végzi;</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tabLst>
                <a:tab pos="180340" algn="l"/>
                <a:tab pos="810260" algn="l"/>
              </a:tabLst>
            </a:pPr>
            <a:r>
              <a:rPr lang="hu-H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kínált termék, vagy szolgáltatás, az elvégzett tevékenység és ügylet természete és összetettsége;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tabLst>
                <a:tab pos="180340" algn="l"/>
                <a:tab pos="810260" algn="l"/>
              </a:tabLst>
            </a:pPr>
            <a:r>
              <a:rPr lang="hu-H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az ügyféluralkodó vállalati kultúrája, különösen a megfelelési- és átláthatósági kultúra,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53340" lvl="0" indent="-342900" algn="just">
              <a:lnSpc>
                <a:spcPct val="115000"/>
              </a:lnSpc>
              <a:spcAft>
                <a:spcPts val="1000"/>
              </a:spcAft>
              <a:buFont typeface="Symbol" panose="05050102010706020507" pitchFamily="18" charset="2"/>
              <a:buChar char=""/>
              <a:tabLst>
                <a:tab pos="180340" algn="l"/>
                <a:tab pos="810260" algn="l"/>
              </a:tabLst>
            </a:pPr>
            <a:r>
              <a:rPr lang="hu-H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hatóságokkal való együttműködés tapasztalatai;</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42272210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24E8271-E50A-4E97-9686-55E2434F1CDA}"/>
              </a:ext>
            </a:extLst>
          </p:cNvPr>
          <p:cNvSpPr>
            <a:spLocks noGrp="1"/>
          </p:cNvSpPr>
          <p:nvPr>
            <p:ph type="title"/>
          </p:nvPr>
        </p:nvSpPr>
        <p:spPr/>
        <p:txBody>
          <a:bodyPr>
            <a:normAutofit/>
          </a:bodyPr>
          <a:lstStyle/>
          <a:p>
            <a:r>
              <a:rPr lang="hu-HU" sz="2400" b="1" dirty="0">
                <a:solidFill>
                  <a:srgbClr val="000000"/>
                </a:solidFill>
                <a:latin typeface="Calibri" panose="020F0502020204030204" pitchFamily="34" charset="0"/>
                <a:ea typeface="Times New Roman" panose="02020603050405020304" pitchFamily="18" charset="0"/>
              </a:rPr>
              <a:t>B</a:t>
            </a:r>
            <a:r>
              <a:rPr lang="hu-HU" sz="2400" b="1" dirty="0">
                <a:solidFill>
                  <a:srgbClr val="000000"/>
                </a:solidFill>
                <a:effectLst/>
                <a:latin typeface="Calibri" panose="020F0502020204030204" pitchFamily="34" charset="0"/>
                <a:ea typeface="Times New Roman" panose="02020603050405020304" pitchFamily="18" charset="0"/>
              </a:rPr>
              <a:t>első kockázatértékelés</a:t>
            </a:r>
            <a:endParaRPr lang="hu-HU" sz="2400" dirty="0"/>
          </a:p>
        </p:txBody>
      </p:sp>
      <p:sp>
        <p:nvSpPr>
          <p:cNvPr id="3" name="Tartalom helye 2">
            <a:extLst>
              <a:ext uri="{FF2B5EF4-FFF2-40B4-BE49-F238E27FC236}">
                <a16:creationId xmlns:a16="http://schemas.microsoft.com/office/drawing/2014/main" id="{8E7BCC6E-0705-46FF-B5E7-26679CC66179}"/>
              </a:ext>
            </a:extLst>
          </p:cNvPr>
          <p:cNvSpPr>
            <a:spLocks noGrp="1"/>
          </p:cNvSpPr>
          <p:nvPr>
            <p:ph idx="1"/>
          </p:nvPr>
        </p:nvSpPr>
        <p:spPr/>
        <p:txBody>
          <a:bodyPr/>
          <a:lstStyle/>
          <a:p>
            <a:pPr marL="0" indent="0" algn="just">
              <a:spcAft>
                <a:spcPts val="100"/>
              </a:spcAft>
              <a:buNone/>
            </a:pPr>
            <a:r>
              <a:rPr lang="hu-HU" sz="1800" dirty="0">
                <a:solidFill>
                  <a:srgbClr val="000000"/>
                </a:solidFill>
                <a:effectLst/>
                <a:latin typeface="Times New Roman" panose="02020603050405020304" pitchFamily="18" charset="0"/>
                <a:ea typeface="Times New Roman" panose="02020603050405020304" pitchFamily="18" charset="0"/>
              </a:rPr>
              <a:t>A szolgáltató a tudomásszerzéstől számított három munkanapon belül bejelentést tesz az MNB-hez, amennyiben a kockázatok beazonosítását és az információk beszerzését követően olyan hiányosság jut a tudomására, amelyek veszélyt jelentenek az Európai Unió pénzügyi rendszerére.</a:t>
            </a:r>
            <a:endParaRPr lang="hu-HU" sz="1800" dirty="0">
              <a:effectLst/>
              <a:latin typeface="Times New Roman" panose="02020603050405020304" pitchFamily="18" charset="0"/>
              <a:ea typeface="Times New Roman" panose="02020603050405020304" pitchFamily="18" charset="0"/>
            </a:endParaRPr>
          </a:p>
          <a:p>
            <a:pPr marR="53340" algn="just">
              <a:tabLst>
                <a:tab pos="180340" algn="l"/>
                <a:tab pos="810260" algn="l"/>
              </a:tabLst>
            </a:pP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i="1" dirty="0">
                <a:effectLst/>
                <a:latin typeface="Times New Roman" panose="02020603050405020304" pitchFamily="18" charset="0"/>
                <a:ea typeface="Times New Roman" panose="02020603050405020304" pitchFamily="18" charset="0"/>
                <a:cs typeface="Times New Roman" panose="02020603050405020304" pitchFamily="18" charset="0"/>
              </a:rPr>
              <a:t>A Szolgáltató a beazonosított kockázat értékelése alapján meghatározza, hogy milyen intézkedésre van szükség a feltárt kockázat kezelése érdekében. </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40587309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90B5FD0-EC73-40B6-88D5-B82E65E5C354}"/>
              </a:ext>
            </a:extLst>
          </p:cNvPr>
          <p:cNvSpPr>
            <a:spLocks noGrp="1"/>
          </p:cNvSpPr>
          <p:nvPr>
            <p:ph type="title"/>
          </p:nvPr>
        </p:nvSpPr>
        <p:spPr/>
        <p:txBody>
          <a:bodyPr/>
          <a:lstStyle/>
          <a:p>
            <a:r>
              <a:rPr lang="hu-HU" sz="4400" b="1" dirty="0">
                <a:solidFill>
                  <a:srgbClr val="000000"/>
                </a:solidFill>
                <a:latin typeface="Calibri" panose="020F0502020204030204" pitchFamily="34" charset="0"/>
                <a:ea typeface="Times New Roman" panose="02020603050405020304" pitchFamily="18" charset="0"/>
              </a:rPr>
              <a:t>B</a:t>
            </a:r>
            <a:r>
              <a:rPr lang="hu-HU" sz="4400" b="1" dirty="0">
                <a:solidFill>
                  <a:srgbClr val="000000"/>
                </a:solidFill>
                <a:effectLst/>
                <a:latin typeface="Calibri" panose="020F0502020204030204" pitchFamily="34" charset="0"/>
                <a:ea typeface="Times New Roman" panose="02020603050405020304" pitchFamily="18" charset="0"/>
              </a:rPr>
              <a:t>első kockázatértékelés</a:t>
            </a:r>
            <a:endParaRPr lang="hu-HU" dirty="0"/>
          </a:p>
        </p:txBody>
      </p:sp>
      <p:sp>
        <p:nvSpPr>
          <p:cNvPr id="3" name="Tartalom helye 2">
            <a:extLst>
              <a:ext uri="{FF2B5EF4-FFF2-40B4-BE49-F238E27FC236}">
                <a16:creationId xmlns:a16="http://schemas.microsoft.com/office/drawing/2014/main" id="{B42E794E-94A9-4D04-B778-C2C956EB27D8}"/>
              </a:ext>
            </a:extLst>
          </p:cNvPr>
          <p:cNvSpPr>
            <a:spLocks noGrp="1"/>
          </p:cNvSpPr>
          <p:nvPr>
            <p:ph idx="1"/>
          </p:nvPr>
        </p:nvSpPr>
        <p:spPr/>
        <p:txBody>
          <a:bodyPr/>
          <a:lstStyle/>
          <a:p>
            <a:pPr marL="0" indent="0" algn="just">
              <a:buNone/>
            </a:pPr>
            <a:r>
              <a:rPr lang="hu-HU" sz="1800" b="1" dirty="0">
                <a:effectLst/>
                <a:latin typeface="Calibri" panose="020F0502020204030204" pitchFamily="34" charset="0"/>
                <a:ea typeface="SimSun" panose="02010600030101010101" pitchFamily="2" charset="-122"/>
              </a:rPr>
              <a:t>Kockázati szint:</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Tartós üzleti kapcsolatok vonatkozásában az a besorolás, amely meghatározza, hogy az ügyfél vonatkozásában milyen terjedelmű ügyfél-átvilágítási intézkedéseket szükséges elvégezni; Üzleti kapcsolat létesítése (életbiztosítási szerződés kötése) esetén az ügyfél, üzleti kapcsolat kockázati szintbe történő besorolása a szerződéskötéskor megtörténik az átvilágítás szintjéhez igazodóan. (egyszerűsített átvilágításhoz alacsony, normál átvilágításhoz közepes, fokozott átvilágításhoz magas kockázati besorolás tartozik)</a:t>
            </a:r>
            <a:endParaRPr lang="hu-HU" sz="1800" dirty="0">
              <a:effectLst/>
              <a:latin typeface="Times New Roman" panose="02020603050405020304" pitchFamily="18" charset="0"/>
              <a:ea typeface="SimSun" panose="02010600030101010101" pitchFamily="2" charset="-122"/>
            </a:endParaRPr>
          </a:p>
          <a:p>
            <a:pPr marL="0" indent="0" algn="just">
              <a:buNone/>
            </a:pPr>
            <a:r>
              <a:rPr lang="hu-HU" sz="1800" dirty="0">
                <a:effectLst/>
                <a:latin typeface="Calibri" panose="020F0502020204030204" pitchFamily="34" charset="0"/>
                <a:ea typeface="SimSun" panose="02010600030101010101" pitchFamily="2" charset="-122"/>
              </a:rPr>
              <a:t>Az ügyfélről, üzleti kapcsolatról rendelkezésre álló adatok alapján az ügyfél kockázati besorolása változhat. A dinamikus ügyfél-átvilágításra vonatkozó szabályok alapján a kockázati szint változásának (növekedésének) megállapítása esetén haladéktalanul le kell folytatni az ügyfél tényleges kockázati szintjének megfelelő még végrehajtásra nem került ügyfél-átvilágítási intézkedéseket és a teljesített ügyletek elemzését a kockázati szinthez igazítani.</a:t>
            </a:r>
            <a:endParaRPr lang="hu-HU" sz="1800" dirty="0">
              <a:effectLst/>
              <a:latin typeface="Times New Roman" panose="02020603050405020304" pitchFamily="18" charset="0"/>
              <a:ea typeface="SimSun" panose="02010600030101010101" pitchFamily="2" charset="-122"/>
            </a:endParaRPr>
          </a:p>
          <a:p>
            <a:pPr marL="0" indent="0">
              <a:buNone/>
            </a:pPr>
            <a:endParaRPr lang="hu-HU" dirty="0"/>
          </a:p>
        </p:txBody>
      </p:sp>
    </p:spTree>
    <p:extLst>
      <p:ext uri="{BB962C8B-B14F-4D97-AF65-F5344CB8AC3E}">
        <p14:creationId xmlns:p14="http://schemas.microsoft.com/office/powerpoint/2010/main" val="1707769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l="1000" r="-70000"/>
          </a:stretch>
        </a:blip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C53CD0E-5BF7-4501-A9D0-D6036C476FEC}"/>
              </a:ext>
            </a:extLst>
          </p:cNvPr>
          <p:cNvSpPr>
            <a:spLocks noGrp="1"/>
          </p:cNvSpPr>
          <p:nvPr>
            <p:ph type="title"/>
          </p:nvPr>
        </p:nvSpPr>
        <p:spPr/>
        <p:txBody>
          <a:bodyPr>
            <a:normAutofit/>
          </a:bodyPr>
          <a:lstStyle/>
          <a:p>
            <a:r>
              <a:rPr lang="hu-HU" sz="3600" b="1" dirty="0">
                <a:effectLst/>
                <a:latin typeface="Calibri" panose="020F0502020204030204" pitchFamily="34" charset="0"/>
              </a:rPr>
              <a:t>A PÉNZMOSÁS FÁZISAI</a:t>
            </a:r>
            <a:endParaRPr lang="hu-HU" sz="3600" dirty="0"/>
          </a:p>
        </p:txBody>
      </p:sp>
      <p:sp>
        <p:nvSpPr>
          <p:cNvPr id="3" name="Tartalom helye 2">
            <a:extLst>
              <a:ext uri="{FF2B5EF4-FFF2-40B4-BE49-F238E27FC236}">
                <a16:creationId xmlns:a16="http://schemas.microsoft.com/office/drawing/2014/main" id="{EECE28F5-AF12-4528-8D32-171700666295}"/>
              </a:ext>
            </a:extLst>
          </p:cNvPr>
          <p:cNvSpPr>
            <a:spLocks noGrp="1"/>
          </p:cNvSpPr>
          <p:nvPr>
            <p:ph idx="1"/>
          </p:nvPr>
        </p:nvSpPr>
        <p:spPr>
          <a:xfrm>
            <a:off x="838199" y="1825625"/>
            <a:ext cx="10756769" cy="4773138"/>
          </a:xfrm>
        </p:spPr>
        <p:txBody>
          <a:bodyPr>
            <a:normAutofit fontScale="55000" lnSpcReduction="20000"/>
          </a:bodyPr>
          <a:lstStyle/>
          <a:p>
            <a:pPr marL="0" indent="0" algn="just">
              <a:buNone/>
            </a:pPr>
            <a:r>
              <a:rPr lang="hu-HU" sz="2500" b="1" dirty="0">
                <a:effectLst/>
                <a:ea typeface="SimSun" panose="02010600030101010101" pitchFamily="2" charset="-122"/>
              </a:rPr>
              <a:t>Elhelyezés</a:t>
            </a:r>
            <a:endParaRPr lang="hu-HU" sz="2500" dirty="0">
              <a:effectLst/>
              <a:ea typeface="SimSun" panose="02010600030101010101" pitchFamily="2" charset="-122"/>
            </a:endParaRP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 bűncselekményből származó pénz elhelyezése </a:t>
            </a:r>
            <a:r>
              <a:rPr lang="hu-HU" sz="2500" b="1" dirty="0">
                <a:effectLst/>
                <a:ea typeface="SimSun" panose="02010600030101010101" pitchFamily="2" charset="-122"/>
              </a:rPr>
              <a:t>pénzügyi szolgáltatóknál</a:t>
            </a:r>
            <a:r>
              <a:rPr lang="hu-HU" sz="2500" dirty="0">
                <a:effectLst/>
                <a:ea typeface="SimSun" panose="02010600030101010101" pitchFamily="2" charset="-122"/>
              </a:rPr>
              <a:t>.</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Ismeretlen személyek alkalmazása a befizetéseknél honoráriumért (anonimitás).</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 pénzösszeg továbbítása belföldre vagy külföldre.</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Az illegális jövedelem becsempészése oly módon, mintha az </a:t>
            </a:r>
            <a:r>
              <a:rPr lang="hu-HU" sz="2500" b="1" dirty="0">
                <a:effectLst/>
                <a:ea typeface="SimSun" panose="02010600030101010101" pitchFamily="2" charset="-122"/>
              </a:rPr>
              <a:t>szabályos üzleti tevékenységből</a:t>
            </a:r>
            <a:r>
              <a:rPr lang="hu-HU" sz="2500" dirty="0">
                <a:effectLst/>
                <a:ea typeface="SimSun" panose="02010600030101010101" pitchFamily="2" charset="-122"/>
              </a:rPr>
              <a:t> származna.</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„Fedő” vállalkozások létrehozása – „mosási” feladattal.</a:t>
            </a:r>
          </a:p>
          <a:p>
            <a:pPr algn="just"/>
            <a:endParaRPr lang="hu-HU" sz="2500" dirty="0">
              <a:effectLst/>
              <a:ea typeface="SimSun" panose="02010600030101010101" pitchFamily="2" charset="-122"/>
            </a:endParaRPr>
          </a:p>
          <a:p>
            <a:pPr marL="0" indent="0" algn="just">
              <a:buNone/>
            </a:pPr>
            <a:r>
              <a:rPr lang="hu-HU" sz="2500" b="1" dirty="0" err="1">
                <a:effectLst/>
                <a:ea typeface="SimSun" panose="02010600030101010101" pitchFamily="2" charset="-122"/>
              </a:rPr>
              <a:t>Rétegzés</a:t>
            </a:r>
            <a:endParaRPr lang="hu-HU" sz="2500" dirty="0">
              <a:effectLst/>
              <a:ea typeface="SimSun" panose="02010600030101010101" pitchFamily="2" charset="-122"/>
            </a:endParaRP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Az illegális bevételek </a:t>
            </a:r>
            <a:r>
              <a:rPr lang="hu-HU" sz="2500" b="1" dirty="0">
                <a:effectLst/>
                <a:ea typeface="SimSun" panose="02010600030101010101" pitchFamily="2" charset="-122"/>
              </a:rPr>
              <a:t>elválasztása annak forrásaitól</a:t>
            </a:r>
            <a:r>
              <a:rPr lang="hu-HU" sz="2500" dirty="0">
                <a:effectLst/>
                <a:ea typeface="SimSun" panose="02010600030101010101" pitchFamily="2" charset="-122"/>
              </a:rPr>
              <a:t>.</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Cél a </a:t>
            </a:r>
            <a:r>
              <a:rPr lang="hu-HU" sz="2500" b="1" dirty="0">
                <a:effectLst/>
                <a:ea typeface="SimSun" panose="02010600030101010101" pitchFamily="2" charset="-122"/>
              </a:rPr>
              <a:t>források rejtése</a:t>
            </a:r>
            <a:r>
              <a:rPr lang="hu-HU" sz="2500" dirty="0">
                <a:effectLst/>
                <a:ea typeface="SimSun" panose="02010600030101010101" pitchFamily="2" charset="-122"/>
              </a:rPr>
              <a:t>, bújtatása, az anonimitás további fenntartása azért, hogy a vagyon eredete ne legyen megtalálható.</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Eszközök: off-shore bankok igénybevétele, nemzetközi átutalások, hamis számlák, iratok, </a:t>
            </a:r>
            <a:r>
              <a:rPr lang="hu-HU" sz="2500" b="1" dirty="0">
                <a:effectLst/>
                <a:ea typeface="SimSun" panose="02010600030101010101" pitchFamily="2" charset="-122"/>
              </a:rPr>
              <a:t>fiktív társaságok</a:t>
            </a:r>
            <a:r>
              <a:rPr lang="hu-HU" sz="2500" dirty="0">
                <a:effectLst/>
                <a:ea typeface="SimSun" panose="02010600030101010101" pitchFamily="2" charset="-122"/>
              </a:rPr>
              <a:t> vagy bankok felhasználása.</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Az azonnali fizetési rendszer alkalmazásával gyors, egymást követő átutalásokkal egyszerűbben kivitelezhető.</a:t>
            </a:r>
          </a:p>
          <a:p>
            <a:pPr algn="just"/>
            <a:endParaRPr lang="hu-HU" sz="2500" dirty="0">
              <a:effectLst/>
              <a:ea typeface="SimSun" panose="02010600030101010101" pitchFamily="2" charset="-122"/>
            </a:endParaRPr>
          </a:p>
          <a:p>
            <a:pPr marL="0" indent="0" algn="just">
              <a:buNone/>
            </a:pPr>
            <a:r>
              <a:rPr lang="hu-HU" sz="2500" b="1" dirty="0">
                <a:effectLst/>
                <a:ea typeface="SimSun" panose="02010600030101010101" pitchFamily="2" charset="-122"/>
              </a:rPr>
              <a:t>Integrálás</a:t>
            </a:r>
            <a:endParaRPr lang="hu-HU" sz="2500" dirty="0">
              <a:effectLst/>
              <a:ea typeface="SimSun" panose="02010600030101010101" pitchFamily="2" charset="-122"/>
            </a:endParaRP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Az illegális jövedelmek </a:t>
            </a:r>
            <a:r>
              <a:rPr lang="hu-HU" sz="2500" b="1" dirty="0">
                <a:effectLst/>
                <a:ea typeface="SimSun" panose="02010600030101010101" pitchFamily="2" charset="-122"/>
              </a:rPr>
              <a:t>visszaáramoltatása a gazdaságba</a:t>
            </a:r>
            <a:r>
              <a:rPr lang="hu-HU" sz="2500" dirty="0">
                <a:effectLst/>
                <a:ea typeface="SimSun" panose="02010600030101010101" pitchFamily="2" charset="-122"/>
              </a:rPr>
              <a:t>.</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A bevétel </a:t>
            </a:r>
            <a:r>
              <a:rPr lang="hu-HU" sz="2500" b="1" dirty="0">
                <a:effectLst/>
                <a:ea typeface="SimSun" panose="02010600030101010101" pitchFamily="2" charset="-122"/>
              </a:rPr>
              <a:t>jogszerű pénzalapnak tűnik</a:t>
            </a:r>
            <a:r>
              <a:rPr lang="hu-HU" sz="2500" dirty="0">
                <a:effectLst/>
                <a:ea typeface="SimSun" panose="02010600030101010101" pitchFamily="2" charset="-122"/>
              </a:rPr>
              <a:t>.</a:t>
            </a:r>
          </a:p>
          <a:p>
            <a:pPr marL="342900" lvl="0" indent="-342900" algn="just">
              <a:buFont typeface="Symbol" panose="05050102010706020507" pitchFamily="18" charset="2"/>
              <a:buChar char=""/>
              <a:tabLst>
                <a:tab pos="457200" algn="l"/>
              </a:tabLst>
            </a:pPr>
            <a:r>
              <a:rPr lang="hu-HU" sz="2500" dirty="0">
                <a:effectLst/>
                <a:ea typeface="SimSun" panose="02010600030101010101" pitchFamily="2" charset="-122"/>
              </a:rPr>
              <a:t>Valós kifizetések teljesítése.</a:t>
            </a:r>
          </a:p>
          <a:p>
            <a:endParaRPr lang="hu-HU" dirty="0"/>
          </a:p>
        </p:txBody>
      </p:sp>
    </p:spTree>
    <p:extLst>
      <p:ext uri="{BB962C8B-B14F-4D97-AF65-F5344CB8AC3E}">
        <p14:creationId xmlns:p14="http://schemas.microsoft.com/office/powerpoint/2010/main" val="27296391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C0E3FAC-0025-4418-BDCE-AED8BF18EE50}"/>
              </a:ext>
            </a:extLst>
          </p:cNvPr>
          <p:cNvSpPr>
            <a:spLocks noGrp="1"/>
          </p:cNvSpPr>
          <p:nvPr>
            <p:ph type="title"/>
          </p:nvPr>
        </p:nvSpPr>
        <p:spPr/>
        <p:txBody>
          <a:bodyPr/>
          <a:lstStyle/>
          <a:p>
            <a:r>
              <a:rPr lang="hu-HU" sz="1800" b="1" i="0" dirty="0">
                <a:solidFill>
                  <a:srgbClr val="000000"/>
                </a:solidFill>
                <a:effectLst/>
                <a:latin typeface="Calibri" panose="020F0502020204030204" pitchFamily="34" charset="0"/>
              </a:rPr>
              <a:t>Alacsony kockázatra vonatkozó tényezők</a:t>
            </a:r>
            <a:endParaRPr lang="hu-HU" dirty="0"/>
          </a:p>
        </p:txBody>
      </p:sp>
      <p:sp>
        <p:nvSpPr>
          <p:cNvPr id="3" name="Tartalom helye 2">
            <a:extLst>
              <a:ext uri="{FF2B5EF4-FFF2-40B4-BE49-F238E27FC236}">
                <a16:creationId xmlns:a16="http://schemas.microsoft.com/office/drawing/2014/main" id="{F63A5734-E966-42E7-ABA3-C0E0996A9D79}"/>
              </a:ext>
            </a:extLst>
          </p:cNvPr>
          <p:cNvSpPr>
            <a:spLocks noGrp="1"/>
          </p:cNvSpPr>
          <p:nvPr>
            <p:ph idx="1"/>
          </p:nvPr>
        </p:nvSpPr>
        <p:spPr>
          <a:xfrm>
            <a:off x="153824" y="1264778"/>
            <a:ext cx="11199976" cy="5324029"/>
          </a:xfrm>
        </p:spPr>
        <p:txBody>
          <a:bodyPr>
            <a:normAutofit fontScale="70000" lnSpcReduction="20000"/>
          </a:bodyPr>
          <a:lstStyle/>
          <a:p>
            <a:pPr indent="0" algn="just">
              <a:spcAft>
                <a:spcPts val="375"/>
              </a:spcAf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Ügyfélkockázati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 olyan társaságok, amelyeknek értékpapírjait bevezették a tőzsdére, és amelyekre olyan közzétételi követelmények vonatkoznak, amelyek biztosítják a tényleges tulajdonlás megfelelő átláthatóságát;</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 közigazgatási hatóságok vagy többségi állami tulajdonban lévő gazdasági társaság;</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 olyan ügyfelek, amelyek alacsony kockázatot jelentő földrajzi területeken rendelkeznek lakóhellyel.</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Termékhez, szolgáltatáshoz, ügylethez vagy szolgáltatási csatornához kapcsolódó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 életbiztosítási ágba tartozó biztosítások, amelyeknek a biztosítási díja alacsony, valamint a sem visszavásárlási értékkel, sem lejárati szolgáltatással nem rendelkező, tisztán kockázati (haláleseti) életbiztosítások;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 nyugdíjbiztosítások, ha nem tartalmaznak visszaváltási záradékot, és a kötvényt nem lehet biztosítékként felhasználni;</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 alkalmazottaknak nyugellátást nyújtó nyugdíj-, nyugellátási rendszer, amelyben a hozzájárulás a bérekből való levonással történik, és a rendszer szabályai nem engedik meg a rendszerben lévő tagi részesedés engedményezését;</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 pénzügyi termékek vagy szolgáltatások, amelyek egyes ügyféltípusok számára meghatározott és korlátozott szolgáltatásokat nyújtanak, annak érdekében, hogy pénzügyi integrációs célból javuljon a pénzügyi szolgáltatásokhoz történő hozzáférésük;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 olyan termékek, amelyek esetében a pénzmosással és a terrorizmus finanszírozásával kapcsolatos kockázatot egyéb intézkedések, például az elektronikus pénzeszközök korlátozása vagy a tulajdonlás átláthatósága révén kezelik (például az egyes elektronikuspénz-típusok).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Földrajzi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 az Európai Unió tagállamai;</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 a pénzmosás és a terrorizmus finanszírozása elleni küzdelemmel összefüggésben hatékony rendszerekkel rendelkező harmadik országok;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 olyan harmadik országok, amelyekben - legalább a Világbank országok kormányzati rendszereit értékelő indexe, illetve egyéb források, különös tekintettel a nemzetközi szervezetek által elfogadott értékelő jelentések alapján - alacsony szintű a korrupció vagy alacsony a más büntetendő cselekmények száma;</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r>
              <a:rPr lang="hu-HU" sz="1800" dirty="0">
                <a:solidFill>
                  <a:srgbClr val="000000"/>
                </a:solidFill>
                <a:effectLst/>
                <a:latin typeface="Calibri" panose="020F0502020204030204" pitchFamily="34" charset="0"/>
                <a:ea typeface="Times New Roman" panose="02020603050405020304" pitchFamily="18" charset="0"/>
              </a:rPr>
              <a:t>3.4. olyan harmadik országok, amelyeknek a pénzmosás és a terrorizmus finanszírozása elleni küzdelemmel kapcsolatos előírásai összhangban vannak a felülvizsgált FATF-ajánlásokkal, és hatékonyan alkalmazzák</a:t>
            </a:r>
            <a:endParaRPr lang="hu-HU" dirty="0"/>
          </a:p>
        </p:txBody>
      </p:sp>
    </p:spTree>
    <p:extLst>
      <p:ext uri="{BB962C8B-B14F-4D97-AF65-F5344CB8AC3E}">
        <p14:creationId xmlns:p14="http://schemas.microsoft.com/office/powerpoint/2010/main" val="32376091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C397585-41D2-4B49-976F-229D87E824A4}"/>
              </a:ext>
            </a:extLst>
          </p:cNvPr>
          <p:cNvSpPr>
            <a:spLocks noGrp="1"/>
          </p:cNvSpPr>
          <p:nvPr>
            <p:ph type="title"/>
          </p:nvPr>
        </p:nvSpPr>
        <p:spPr/>
        <p:txBody>
          <a:bodyPr/>
          <a:lstStyle/>
          <a:p>
            <a:r>
              <a:rPr lang="hu-HU" sz="1800" b="1" i="0" dirty="0">
                <a:solidFill>
                  <a:srgbClr val="000000"/>
                </a:solidFill>
                <a:effectLst/>
                <a:latin typeface="Calibri" panose="020F0502020204030204" pitchFamily="34" charset="0"/>
              </a:rPr>
              <a:t>Magasabb kockázatra vonatkozó tényezők</a:t>
            </a:r>
            <a:endParaRPr lang="hu-HU" dirty="0"/>
          </a:p>
        </p:txBody>
      </p:sp>
      <p:sp>
        <p:nvSpPr>
          <p:cNvPr id="3" name="Tartalom helye 2">
            <a:extLst>
              <a:ext uri="{FF2B5EF4-FFF2-40B4-BE49-F238E27FC236}">
                <a16:creationId xmlns:a16="http://schemas.microsoft.com/office/drawing/2014/main" id="{B9193C0A-EFEA-4F44-862B-3B63493B0B48}"/>
              </a:ext>
            </a:extLst>
          </p:cNvPr>
          <p:cNvSpPr>
            <a:spLocks noGrp="1"/>
          </p:cNvSpPr>
          <p:nvPr>
            <p:ph idx="1"/>
          </p:nvPr>
        </p:nvSpPr>
        <p:spPr>
          <a:xfrm>
            <a:off x="264920" y="1204957"/>
            <a:ext cx="11088880" cy="5287918"/>
          </a:xfrm>
        </p:spPr>
        <p:txBody>
          <a:bodyPr>
            <a:normAutofit fontScale="70000" lnSpcReduction="20000"/>
          </a:bodyPr>
          <a:lstStyle/>
          <a:p>
            <a:pPr indent="0" algn="just">
              <a:spcAft>
                <a:spcPts val="375"/>
              </a:spcAf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Ügyfélkockázati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 az üzleti kapcsolat szokatlan körülmények között zajlik;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 olyan ügyfelek, amelyek a magas kockázatot jelentő földrajzi területeken rendelkeznek lakóhellyel;</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 bizalmi vagyonkezelők;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 olyan társaságok, amelyeknek bemutatóra szóló részvényeik vannak, vagy amelyeknek a részvényesét részvényesi meghatalmazott képviseli;</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 a felügyeletet ellátó szervek által jelentős mértékűnek tekintett készpénzforgalmat lebonyolító vállalkozások;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1.6. a társaság tulajdonosi szerkezete a társaság üzleti tevékenységének jellegéhez képest szokatlannak vagy túlzottan összetettnek tűnik;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Termékhez, szolgáltatáshoz, ügylethez vagy szállítási csatornához kapcsolódó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 nem személyes üzleti kapcsolatok vagy ügyletek, bizonyos biztonsági óvintézkedések - például elektronikus aláírás vagy elektronikus személyi igazolvány használata - nélkül;</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 ismeretlen vagy az üzleti kapcsolatban, ügyleti megbízásban nem érintett harmadik felektől érkező befizetések;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 új termékek vagy új üzleti gyakorlatok, többek között új teljesítési mechanizmus, valamint új vagy fejlődő technológiák alkalmazása mind új, mind korábban meglévő termékek esetében;</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r>
              <a:rPr lang="hu-HU" sz="1800" b="1"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díjtartalékos életbiztosítási szerződés megkötésére irányuló ügylet</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b="1"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 1.000.000.- Ft fölötti éves biztosítási díjú szerződés megkötésére irányuló ügylet</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Földrajzi kockázati tényezők: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 olyan országok, amelyek nem rendelkeznek a pénzmosás és a terrorizmus finanszírozása elleni küzdelemmel összefüggésben hatékony rendszerekkel;</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 olyan országok, amelyekben - legalább a Világbank országok kormányzati rendszereit értékelő indexe, illetve egyéb források, különös tekintettel a nemzetközi szervezetek által elfogadott értékelő jelentések alapján - magas szintű a korrupció vagy magas az egyéb büntetendő cselekmények száma;</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 olyan országok, amelyek az Unió vagy az ENSZ BT által megállapított szankciók hatálya alá tartoznak;</a:t>
            </a:r>
            <a:endParaRPr lang="hu-HU" sz="1800" dirty="0">
              <a:effectLst/>
              <a:latin typeface="TimesHU"/>
              <a:ea typeface="Times New Roman" panose="02020603050405020304" pitchFamily="18" charset="0"/>
              <a:cs typeface="Times New Roman" panose="02020603050405020304" pitchFamily="18" charset="0"/>
            </a:endParaRPr>
          </a:p>
          <a:p>
            <a:pPr indent="0" algn="just">
              <a:buNone/>
            </a:pPr>
            <a:r>
              <a:rPr lang="hu-H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 olyan országok, amelyek közismerten terroristák tevékenységét finanszírozzák vagy támogatják, vagy területükön ismert terrorista szervezetek működnek.</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377084237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5E20543-BAC6-4813-9FC1-76AD103BE1C3}"/>
              </a:ext>
            </a:extLst>
          </p:cNvPr>
          <p:cNvSpPr>
            <a:spLocks noGrp="1"/>
          </p:cNvSpPr>
          <p:nvPr>
            <p:ph type="title"/>
          </p:nvPr>
        </p:nvSpPr>
        <p:spPr/>
        <p:txBody>
          <a:bodyPr/>
          <a:lstStyle/>
          <a:p>
            <a:r>
              <a:rPr lang="hu-HU" sz="1800" b="1" dirty="0">
                <a:effectLst/>
                <a:latin typeface="Calibri" panose="020F0502020204030204" pitchFamily="34" charset="0"/>
                <a:ea typeface="Times New Roman" panose="02020603050405020304" pitchFamily="18" charset="0"/>
              </a:rPr>
              <a:t>Szolgáltató sajátosságai</a:t>
            </a:r>
            <a:endParaRPr lang="hu-HU" dirty="0"/>
          </a:p>
        </p:txBody>
      </p:sp>
      <p:sp>
        <p:nvSpPr>
          <p:cNvPr id="3" name="Tartalom helye 2">
            <a:extLst>
              <a:ext uri="{FF2B5EF4-FFF2-40B4-BE49-F238E27FC236}">
                <a16:creationId xmlns:a16="http://schemas.microsoft.com/office/drawing/2014/main" id="{063FE5E6-7592-4A72-BB52-CBF305A539BC}"/>
              </a:ext>
            </a:extLst>
          </p:cNvPr>
          <p:cNvSpPr>
            <a:spLocks noGrp="1"/>
          </p:cNvSpPr>
          <p:nvPr>
            <p:ph idx="1"/>
          </p:nvPr>
        </p:nvSpPr>
        <p:spPr>
          <a:xfrm>
            <a:off x="264920" y="1375873"/>
            <a:ext cx="11088880" cy="5117002"/>
          </a:xfrm>
        </p:spPr>
        <p:txBody>
          <a:bodyPr>
            <a:normAutofit fontScale="85000" lnSpcReduction="20000"/>
          </a:bodyPr>
          <a:lstStyle/>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A Szolgáltató minden ügyfelét, és leendő ügyfelét, valamint az ügyleteket besorolja a kategóriák valamelyikébe, és azt az ügyfélnyilvántartási rendszerében rögzíti.</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A Szolgáltató esetében minden esetben magas kockázatúnak minősül egy díjtartalékos életbiztosítási szerződés megkötésére vonatkozó ügylet, valamint az 1.000.000.- Ft-nál magasabb éves biztosítási díjú szerződésekre vonatkozó ügylet, továbbá nem magyar állampolgárságú személlyel kötött ügylet.</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A Szolgáltató a saját tevékenységére nézve értékelte a Nemzeti Kockázatelemzés eredményeit, és kiemelt figyelmet fordít az alábbi kockázatokra:</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hu-HU" sz="1800" b="1" dirty="0">
                <a:effectLst/>
                <a:latin typeface="Calibri" panose="020F0502020204030204" pitchFamily="34" charset="0"/>
                <a:ea typeface="Calibri" panose="020F0502020204030204" pitchFamily="34" charset="0"/>
                <a:cs typeface="Calibri" panose="020F0502020204030204" pitchFamily="34" charset="0"/>
              </a:rPr>
              <a:t>Stróman személyek és fiktív gazdasági társaságok (fantomcégek) jelenlétének kockázataira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hu-HU" sz="1800" b="1" dirty="0">
                <a:effectLst/>
                <a:latin typeface="Calibri" panose="020F0502020204030204" pitchFamily="34" charset="0"/>
                <a:ea typeface="Calibri" panose="020F0502020204030204" pitchFamily="34" charset="0"/>
                <a:cs typeface="Calibri" panose="020F0502020204030204" pitchFamily="34" charset="0"/>
              </a:rPr>
              <a:t>Offshore társaságokkal összefüggő kockázatokra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Times New Roman" panose="02020603050405020304" pitchFamily="18" charset="0"/>
              <a:buChar char="-"/>
            </a:pPr>
            <a:r>
              <a:rPr lang="hu-HU" sz="1800" b="1" dirty="0">
                <a:effectLst/>
                <a:latin typeface="Calibri" panose="020F0502020204030204" pitchFamily="34" charset="0"/>
                <a:ea typeface="Calibri" panose="020F0502020204030204" pitchFamily="34" charset="0"/>
                <a:cs typeface="Calibri" panose="020F0502020204030204" pitchFamily="34" charset="0"/>
              </a:rPr>
              <a:t>A készpénz használatának kockázatára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Aft>
                <a:spcPts val="100"/>
              </a:spcAft>
              <a:buNone/>
            </a:pPr>
            <a:r>
              <a:rPr lang="hu-HU" sz="1800" b="1" dirty="0">
                <a:solidFill>
                  <a:srgbClr val="000000"/>
                </a:solidFill>
                <a:effectLst/>
                <a:latin typeface="Calibri" panose="020F0502020204030204" pitchFamily="34" charset="0"/>
                <a:ea typeface="Times New Roman" panose="02020603050405020304" pitchFamily="18" charset="0"/>
              </a:rPr>
              <a:t>A Szolgáltatónak alacsony a kitettsége a más tagállam vagy harmadik ország pénzmosási és terrorizmusfinanszírozási kockázatainak, mivel az ügyfélköre alapvetően és elsődlegesen csak magyarországi lakóhelyű magyar állampolgárokból, illetve Magyarországon bejegyzett magyar állampolgárságú ügyvezetővel rendelkező gazdasági társaságokból áll.  </a:t>
            </a:r>
            <a:endParaRPr lang="hu-HU" sz="1800" dirty="0">
              <a:effectLst/>
              <a:latin typeface="Times New Roman" panose="02020603050405020304" pitchFamily="18" charset="0"/>
              <a:ea typeface="Times New Roman" panose="02020603050405020304" pitchFamily="18" charset="0"/>
            </a:endParaRPr>
          </a:p>
          <a:p>
            <a:pPr marL="0" indent="0" algn="just">
              <a:buNone/>
            </a:pPr>
            <a:r>
              <a:rPr lang="hu-HU"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Az üzleti kapcsolat létesítését és az ügyleti megbízás teljesítését az ügyfélkockázati tényezők alapján magas kockázatúnak minősített esetekben a Szolgáltató ügyvezetője hagyja jóvá.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indent="0" algn="just">
              <a:buNone/>
            </a:pPr>
            <a:r>
              <a:rPr lang="hu-HU" sz="1800" b="1" dirty="0">
                <a:effectLst/>
                <a:latin typeface="Calibri" panose="020F0502020204030204" pitchFamily="34" charset="0"/>
                <a:ea typeface="Times New Roman" panose="02020603050405020304" pitchFamily="18" charset="0"/>
                <a:cs typeface="Times New Roman" panose="02020603050405020304" pitchFamily="18" charset="0"/>
              </a:rPr>
              <a:t>A magas kockázatúnak minősített esetekben fokozott ügyfél-átvilágítást kell végezni.</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36059679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319C342-035F-4485-829E-F4B44D52BD28}"/>
              </a:ext>
            </a:extLst>
          </p:cNvPr>
          <p:cNvSpPr>
            <a:spLocks noGrp="1"/>
          </p:cNvSpPr>
          <p:nvPr>
            <p:ph type="title"/>
          </p:nvPr>
        </p:nvSpPr>
        <p:spPr/>
        <p:txBody>
          <a:bodyPr/>
          <a:lstStyle/>
          <a:p>
            <a:pPr lvl="0" algn="just" fontAlgn="auto" hangingPunct="1">
              <a:lnSpc>
                <a:spcPct val="115000"/>
              </a:lnSpc>
              <a:spcBef>
                <a:spcPts val="200"/>
              </a:spcBef>
              <a:spcAft>
                <a:spcPts val="0"/>
              </a:spcAft>
            </a:pPr>
            <a:r>
              <a:rPr lang="hu-HU" sz="1800" b="1" dirty="0">
                <a:effectLst/>
                <a:latin typeface="Times New Roman" panose="02020603050405020304" pitchFamily="18" charset="0"/>
              </a:rPr>
              <a:t>Nemzeti Kockázatértékelésből származó kockázatok </a:t>
            </a:r>
          </a:p>
        </p:txBody>
      </p:sp>
      <p:sp>
        <p:nvSpPr>
          <p:cNvPr id="3" name="Tartalom helye 2">
            <a:extLst>
              <a:ext uri="{FF2B5EF4-FFF2-40B4-BE49-F238E27FC236}">
                <a16:creationId xmlns:a16="http://schemas.microsoft.com/office/drawing/2014/main" id="{98B45484-2DA8-4871-A016-F46144772C5A}"/>
              </a:ext>
            </a:extLst>
          </p:cNvPr>
          <p:cNvSpPr>
            <a:spLocks noGrp="1"/>
          </p:cNvSpPr>
          <p:nvPr>
            <p:ph idx="1"/>
          </p:nvPr>
        </p:nvSpPr>
        <p:spPr>
          <a:xfrm>
            <a:off x="444381" y="1825624"/>
            <a:ext cx="10909419" cy="4823003"/>
          </a:xfrm>
        </p:spPr>
        <p:txBody>
          <a:bodyPr>
            <a:normAutofit fontScale="85000" lnSpcReduction="20000"/>
          </a:bodyPr>
          <a:lstStyle/>
          <a:p>
            <a:pPr marL="0" indent="0" algn="just">
              <a:buNone/>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hu-HU" sz="1800" dirty="0">
              <a:effectLst/>
              <a:latin typeface="TimesHU"/>
              <a:ea typeface="Times New Roman" panose="02020603050405020304" pitchFamily="18" charset="0"/>
              <a:cs typeface="Times New Roman" panose="02020603050405020304" pitchFamily="18" charset="0"/>
            </a:endParaRPr>
          </a:p>
          <a:p>
            <a:pPr marL="0" indent="0">
              <a:buNone/>
            </a:pPr>
            <a:r>
              <a:rPr lang="hu-HU" sz="1800" b="1" i="1" dirty="0">
                <a:effectLst/>
                <a:latin typeface="Times New Roman" panose="02020603050405020304" pitchFamily="18" charset="0"/>
                <a:ea typeface="Calibri" panose="020F0502020204030204" pitchFamily="34" charset="0"/>
              </a:rPr>
              <a:t>A biztosítással összefüggő kockázatok (NRA 18)</a:t>
            </a:r>
            <a:endParaRPr lang="hu-HU" sz="1800" b="1" i="1" dirty="0">
              <a:effectLst/>
              <a:latin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biztosító személyre szabott termékeket ad el, ahol a befektető szabja meg az alapul szolgáló befektetés vagy portfólió összetételét.</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biztosítások díja nem a kedvezményezettek részére, hanem olyan személyek számára kerülhet átutalással kifizetésre, akik a biztosítási jogviszonynak nem voltak szereplői semmilyen azonosítási kötelezettség alá eső minőségben. A biztosítási díj fogadása során a kedvezményezett bankszámlát vezető pénzügyi szolgáltató pedig tévesen azt feltételezheti, hogy ügyfele saját jogán jutott biztosítási összeghez.</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biztosítónál az ügyfél lejárat előtt jelentős veszteséggel visszavásárlási szándékot jelez. </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biztosító elfogad jelentős készpénzes díjfizetést. </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biztosító visszafizeti a biztosítási díjat a biztosítási kötvények törlésekor a pénz eredeti forrásától eltérő számlára.  </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A biztosító nem végzi el a befektetések forrásának ellenőrzését.  </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A biztosító átruházható kötvényeket értékesít.</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befektetési ügyletek magukban foglalnak bizalmi vagyonkezelőket, megbízottakat stb. </a:t>
            </a:r>
            <a:endParaRPr lang="hu-HU" sz="1800" dirty="0">
              <a:effectLst/>
              <a:latin typeface="TimesHU"/>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hu-HU" sz="1800" dirty="0">
                <a:effectLst/>
                <a:latin typeface="Times New Roman" panose="02020603050405020304" pitchFamily="18" charset="0"/>
                <a:ea typeface="Times New Roman" panose="02020603050405020304" pitchFamily="18" charset="0"/>
                <a:cs typeface="Times New Roman" panose="02020603050405020304" pitchFamily="18" charset="0"/>
              </a:rPr>
              <a:t>A biztosító kezdetben kisösszegű befektetési kötvényt ad el, majd a befektetőnek lehetősége van arra, hogy további nagy összegű beruházást végezzen újabb ügyfél-átvilágítás nélkül.</a:t>
            </a:r>
            <a:endParaRPr lang="hu-HU" sz="1800" dirty="0">
              <a:effectLst/>
              <a:latin typeface="TimesHU"/>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39733705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24C93FB-A094-4DB1-9C09-337B5BEEFF83}"/>
              </a:ext>
            </a:extLst>
          </p:cNvPr>
          <p:cNvSpPr>
            <a:spLocks noGrp="1"/>
          </p:cNvSpPr>
          <p:nvPr>
            <p:ph type="title"/>
          </p:nvPr>
        </p:nvSpPr>
        <p:spPr/>
        <p:txBody>
          <a:bodyPr>
            <a:normAutofit/>
          </a:bodyPr>
          <a:lstStyle/>
          <a:p>
            <a:r>
              <a:rPr lang="hu-HU" sz="2400" b="1" dirty="0">
                <a:latin typeface="Times New Roman" panose="02020603050405020304" pitchFamily="18" charset="0"/>
                <a:ea typeface="Times New Roman" panose="02020603050405020304" pitchFamily="18" charset="0"/>
              </a:rPr>
              <a:t>B</a:t>
            </a:r>
            <a:r>
              <a:rPr lang="hu-HU" sz="2400" b="1" dirty="0">
                <a:effectLst/>
                <a:latin typeface="Times New Roman" panose="02020603050405020304" pitchFamily="18" charset="0"/>
                <a:ea typeface="Times New Roman" panose="02020603050405020304" pitchFamily="18" charset="0"/>
              </a:rPr>
              <a:t>első kockázatértékelés </a:t>
            </a:r>
            <a:endParaRPr lang="hu-HU" sz="2400" b="1" dirty="0"/>
          </a:p>
        </p:txBody>
      </p:sp>
      <p:sp>
        <p:nvSpPr>
          <p:cNvPr id="3" name="Tartalom helye 2">
            <a:extLst>
              <a:ext uri="{FF2B5EF4-FFF2-40B4-BE49-F238E27FC236}">
                <a16:creationId xmlns:a16="http://schemas.microsoft.com/office/drawing/2014/main" id="{6D1225EA-EA63-4A57-82CA-5B7491E92416}"/>
              </a:ext>
            </a:extLst>
          </p:cNvPr>
          <p:cNvSpPr>
            <a:spLocks noGrp="1"/>
          </p:cNvSpPr>
          <p:nvPr>
            <p:ph idx="1"/>
          </p:nvPr>
        </p:nvSpPr>
        <p:spPr/>
        <p:txBody>
          <a:bodyPr>
            <a:normAutofit/>
          </a:bodyPr>
          <a:lstStyle/>
          <a:p>
            <a:r>
              <a:rPr lang="hu-HU" sz="1800" b="1" i="1" dirty="0">
                <a:effectLst/>
                <a:latin typeface="Times New Roman" panose="02020603050405020304" pitchFamily="18" charset="0"/>
                <a:ea typeface="Calibri" panose="020F0502020204030204" pitchFamily="34" charset="0"/>
              </a:rPr>
              <a:t>A befektetési szolgáltatásokkal összefüggő kockázatok (NRA 19)</a:t>
            </a:r>
          </a:p>
          <a:p>
            <a:r>
              <a:rPr lang="hu-HU" sz="1800" b="1" i="1" dirty="0">
                <a:effectLst/>
                <a:latin typeface="Times New Roman" panose="02020603050405020304" pitchFamily="18" charset="0"/>
                <a:ea typeface="Calibri" panose="020F0502020204030204" pitchFamily="34" charset="0"/>
              </a:rPr>
              <a:t>A pénzváltással összefüggő kockázatok (NRA 20) </a:t>
            </a:r>
          </a:p>
          <a:p>
            <a:r>
              <a:rPr lang="hu-HU" sz="1800" b="1" i="1" dirty="0">
                <a:effectLst/>
                <a:latin typeface="Times New Roman" panose="02020603050405020304" pitchFamily="18" charset="0"/>
                <a:ea typeface="Calibri" panose="020F0502020204030204" pitchFamily="34" charset="0"/>
              </a:rPr>
              <a:t>Az elektronikus pénzzel összefüggő kockázatok (NRA 21)</a:t>
            </a:r>
          </a:p>
          <a:p>
            <a:r>
              <a:rPr lang="hu-HU" sz="1800" b="1" i="1" dirty="0">
                <a:effectLst/>
                <a:latin typeface="Times New Roman" panose="02020603050405020304" pitchFamily="18" charset="0"/>
                <a:ea typeface="Calibri" panose="020F0502020204030204" pitchFamily="34" charset="0"/>
              </a:rPr>
              <a:t>A széfszolgáltatással összefüggő kockázatok (NRA 22)</a:t>
            </a:r>
            <a:endParaRPr lang="hu-HU" sz="1800" b="1" i="1" dirty="0">
              <a:effectLst/>
              <a:latin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Az MVTS (Money </a:t>
            </a:r>
            <a:r>
              <a:rPr lang="hu-HU" sz="1800" b="1" i="1" dirty="0" err="1">
                <a:effectLst/>
                <a:latin typeface="Times New Roman" panose="02020603050405020304" pitchFamily="18" charset="0"/>
                <a:ea typeface="Calibri" panose="020F0502020204030204" pitchFamily="34" charset="0"/>
              </a:rPr>
              <a:t>or</a:t>
            </a:r>
            <a:r>
              <a:rPr lang="hu-HU" sz="1800" b="1" i="1" dirty="0">
                <a:effectLst/>
                <a:latin typeface="Times New Roman" panose="02020603050405020304" pitchFamily="18" charset="0"/>
                <a:ea typeface="Calibri" panose="020F0502020204030204" pitchFamily="34" charset="0"/>
              </a:rPr>
              <a:t> </a:t>
            </a:r>
            <a:r>
              <a:rPr lang="hu-HU" sz="1800" b="1" i="1" dirty="0" err="1">
                <a:effectLst/>
                <a:latin typeface="Times New Roman" panose="02020603050405020304" pitchFamily="18" charset="0"/>
                <a:ea typeface="Calibri" panose="020F0502020204030204" pitchFamily="34" charset="0"/>
              </a:rPr>
              <a:t>Value</a:t>
            </a:r>
            <a:r>
              <a:rPr lang="hu-HU" sz="1800" b="1" i="1" dirty="0">
                <a:effectLst/>
                <a:latin typeface="Times New Roman" panose="02020603050405020304" pitchFamily="18" charset="0"/>
                <a:ea typeface="Calibri" panose="020F0502020204030204" pitchFamily="34" charset="0"/>
              </a:rPr>
              <a:t> </a:t>
            </a:r>
            <a:r>
              <a:rPr lang="hu-HU" sz="1800" b="1" i="1" dirty="0" err="1">
                <a:effectLst/>
                <a:latin typeface="Times New Roman" panose="02020603050405020304" pitchFamily="18" charset="0"/>
                <a:ea typeface="Calibri" panose="020F0502020204030204" pitchFamily="34" charset="0"/>
              </a:rPr>
              <a:t>Transfer</a:t>
            </a:r>
            <a:r>
              <a:rPr lang="hu-HU" sz="1800" b="1" i="1" dirty="0">
                <a:effectLst/>
                <a:latin typeface="Times New Roman" panose="02020603050405020304" pitchFamily="18" charset="0"/>
                <a:ea typeface="Calibri" panose="020F0502020204030204" pitchFamily="34" charset="0"/>
              </a:rPr>
              <a:t> Service) tevékenységgel összefüggő kockázatok (NRA 23)</a:t>
            </a:r>
            <a:endParaRPr lang="hu-HU" sz="1800" b="1" i="1" dirty="0">
              <a:effectLst/>
              <a:latin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 kölcsön- és hitelügyletekkel összefüggő kockázatok (NRA 24) </a:t>
            </a:r>
            <a:endParaRPr lang="hu-HU" sz="1800" b="1" i="1" dirty="0">
              <a:effectLst/>
              <a:latin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Az offshore gazdasági társaságokkal összefüggő kockázatok (NRA 25)</a:t>
            </a:r>
            <a:endParaRPr lang="hu-HU" sz="1800" b="1" i="1" dirty="0">
              <a:effectLst/>
              <a:latin typeface="Times New Roman" panose="02020603050405020304" pitchFamily="18" charset="0"/>
            </a:endParaRPr>
          </a:p>
          <a:p>
            <a:pPr marL="0" indent="0" algn="just">
              <a:lnSpc>
                <a:spcPct val="115000"/>
              </a:lnSpc>
              <a:buNone/>
            </a:pP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A Szolgáltató értékelése: offshore társaság életbiztosítás ügyfeleként történő megjelenése, és a kockázat alacsonynak minősíthető.</a:t>
            </a:r>
            <a:endParaRPr lang="hu-HU" sz="13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A Szolgáltató gazdasági társaság ügyfél esetén cégkivonat lekérésével minden esetben ellenőrzi az esetleges offshore minősítést, vagy offshore tulajdonosi hátteret, és amennyiben ez megállapítható, vagy nem dönthető el egyértelműen, hogy nem offshore hátterű az ügyfél, úgy az ügylet csak ügyvezetői jóváhagyással köthető meg, és a Szolgáltató fokozott ügyfél átvilágítást végez, és megerősített eljárást alkalmaz, valamint az ügyféltől bekéri a</a:t>
            </a:r>
            <a:r>
              <a:rPr lang="hu-HU" sz="1300" dirty="0">
                <a:effectLst/>
                <a:latin typeface="Times New Roman" panose="02020603050405020304" pitchFamily="18" charset="0"/>
                <a:ea typeface="Times New Roman" panose="02020603050405020304" pitchFamily="18" charset="0"/>
                <a:cs typeface="Times New Roman" panose="02020603050405020304" pitchFamily="18" charset="0"/>
              </a:rPr>
              <a:t> pénzügyi eszköz forrására vonatkozó információt</a:t>
            </a: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u-HU" sz="13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sz="1800" b="1" i="1" dirty="0">
              <a:effectLst/>
              <a:latin typeface="Times New Roman" panose="02020603050405020304" pitchFamily="18" charset="0"/>
            </a:endParaRPr>
          </a:p>
          <a:p>
            <a:endParaRPr lang="hu-HU" sz="1800" b="1" i="1" dirty="0">
              <a:effectLst/>
              <a:latin typeface="Times New Roman" panose="02020603050405020304" pitchFamily="18" charset="0"/>
            </a:endParaRPr>
          </a:p>
          <a:p>
            <a:endParaRPr lang="hu-HU" sz="1800" b="1" i="1" dirty="0">
              <a:effectLst/>
              <a:latin typeface="Times New Roman" panose="02020603050405020304" pitchFamily="18" charset="0"/>
            </a:endParaRPr>
          </a:p>
          <a:p>
            <a:endParaRPr lang="hu-HU" dirty="0"/>
          </a:p>
        </p:txBody>
      </p:sp>
    </p:spTree>
    <p:extLst>
      <p:ext uri="{BB962C8B-B14F-4D97-AF65-F5344CB8AC3E}">
        <p14:creationId xmlns:p14="http://schemas.microsoft.com/office/powerpoint/2010/main" val="60483163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445E120-1A2C-4DE2-94A4-3A594393B11E}"/>
              </a:ext>
            </a:extLst>
          </p:cNvPr>
          <p:cNvSpPr>
            <a:spLocks noGrp="1"/>
          </p:cNvSpPr>
          <p:nvPr>
            <p:ph type="title"/>
          </p:nvPr>
        </p:nvSpPr>
        <p:spPr/>
        <p:txBody>
          <a:bodyPr>
            <a:normAutofit/>
          </a:bodyPr>
          <a:lstStyle/>
          <a:p>
            <a:r>
              <a:rPr lang="hu-HU" sz="2400" b="1" dirty="0">
                <a:latin typeface="Times New Roman" panose="02020603050405020304" pitchFamily="18" charset="0"/>
                <a:ea typeface="Times New Roman" panose="02020603050405020304" pitchFamily="18" charset="0"/>
              </a:rPr>
              <a:t>B</a:t>
            </a:r>
            <a:r>
              <a:rPr lang="hu-HU" sz="2400" b="1" dirty="0">
                <a:effectLst/>
                <a:latin typeface="Times New Roman" panose="02020603050405020304" pitchFamily="18" charset="0"/>
                <a:ea typeface="Times New Roman" panose="02020603050405020304" pitchFamily="18" charset="0"/>
              </a:rPr>
              <a:t>első kockázatértékelés </a:t>
            </a:r>
            <a:endParaRPr lang="hu-HU" sz="2400" dirty="0"/>
          </a:p>
        </p:txBody>
      </p:sp>
      <p:sp>
        <p:nvSpPr>
          <p:cNvPr id="3" name="Tartalom helye 2">
            <a:extLst>
              <a:ext uri="{FF2B5EF4-FFF2-40B4-BE49-F238E27FC236}">
                <a16:creationId xmlns:a16="http://schemas.microsoft.com/office/drawing/2014/main" id="{CDBCD13B-D096-4B54-8162-FC24371A5890}"/>
              </a:ext>
            </a:extLst>
          </p:cNvPr>
          <p:cNvSpPr>
            <a:spLocks noGrp="1"/>
          </p:cNvSpPr>
          <p:nvPr>
            <p:ph idx="1"/>
          </p:nvPr>
        </p:nvSpPr>
        <p:spPr/>
        <p:txBody>
          <a:bodyPr/>
          <a:lstStyle/>
          <a:p>
            <a:r>
              <a:rPr lang="hu-HU" sz="1800" b="1" i="1" dirty="0">
                <a:effectLst/>
                <a:latin typeface="Times New Roman" panose="02020603050405020304" pitchFamily="18" charset="0"/>
                <a:ea typeface="Calibri" panose="020F0502020204030204" pitchFamily="34" charset="0"/>
              </a:rPr>
              <a:t>A virtuális pénzzel összefüggő kockázatok (NRA 26.)</a:t>
            </a:r>
            <a:endParaRPr lang="hu-HU" sz="1800" b="1" i="1" dirty="0">
              <a:effectLst/>
              <a:latin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 strómanokkal összefüggő kockázatok (NRA 27)</a:t>
            </a:r>
            <a:endParaRPr lang="hu-HU" sz="1800" b="1" i="1" dirty="0">
              <a:effectLst/>
              <a:latin typeface="Times New Roman" panose="02020603050405020304" pitchFamily="18" charset="0"/>
            </a:endParaRPr>
          </a:p>
          <a:p>
            <a:pPr marL="0" indent="0" algn="just">
              <a:lnSpc>
                <a:spcPct val="115000"/>
              </a:lnSpc>
              <a:buNone/>
            </a:pPr>
            <a:r>
              <a:rPr lang="hu-HU" sz="1400" dirty="0">
                <a:effectLst/>
                <a:latin typeface="Times New Roman" panose="02020603050405020304" pitchFamily="18" charset="0"/>
                <a:ea typeface="Calibri" panose="020F0502020204030204" pitchFamily="34" charset="0"/>
                <a:cs typeface="Times New Roman" panose="02020603050405020304" pitchFamily="18" charset="0"/>
              </a:rPr>
              <a:t>A Szolgáltató értékelése: Strómanok révén bejegyzett/tevékenységet végző társaság életbiztosítás ügyfeleként történő megjelenése, és a kockázat alacsonynak minősíthető.</a:t>
            </a:r>
            <a:endParaRPr lang="hu-H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hu-HU" sz="1400" dirty="0">
                <a:effectLst/>
                <a:latin typeface="Times New Roman" panose="02020603050405020304" pitchFamily="18" charset="0"/>
                <a:ea typeface="Calibri" panose="020F0502020204030204" pitchFamily="34" charset="0"/>
                <a:cs typeface="Times New Roman" panose="02020603050405020304" pitchFamily="18" charset="0"/>
              </a:rPr>
              <a:t>A Szolgáltató a személyes ügyfélkapcsolat, és a szerződéskötés során kiemelt figyelmet fordít a strómanok kiszűrésére. Amennyiben felmerül a kockázata annak, hogy az ügyfél stróman, úgy az ügylet csak ügyvezetői jóváhagyással köthető meg, és a Szolgáltató fokozott ügyfél átvilágítást végez, és megerősített eljárást alkalmaz, valamint az ügyféltől bekéri a</a:t>
            </a:r>
            <a:r>
              <a:rPr lang="hu-HU" sz="1400" dirty="0">
                <a:effectLst/>
                <a:latin typeface="Times New Roman" panose="02020603050405020304" pitchFamily="18" charset="0"/>
                <a:ea typeface="Times New Roman" panose="02020603050405020304" pitchFamily="18" charset="0"/>
                <a:cs typeface="Times New Roman" panose="02020603050405020304" pitchFamily="18" charset="0"/>
              </a:rPr>
              <a:t> pénzügyi eszköz forrására vonatkozó információt</a:t>
            </a:r>
            <a:r>
              <a:rPr lang="hu-HU"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u-HU"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 készpénzzel és a készpénzfutárokkal összefüggő kockázatok (NRA 28)</a:t>
            </a:r>
            <a:endParaRPr lang="hu-HU" sz="1800" b="1" i="1" dirty="0">
              <a:effectLst/>
              <a:latin typeface="Times New Roman" panose="02020603050405020304" pitchFamily="18" charset="0"/>
            </a:endParaRPr>
          </a:p>
          <a:p>
            <a:pPr marL="0" indent="0">
              <a:buNone/>
            </a:pPr>
            <a:r>
              <a:rPr lang="hu-HU" sz="1400" dirty="0">
                <a:effectLst/>
                <a:latin typeface="Times New Roman" panose="02020603050405020304" pitchFamily="18" charset="0"/>
                <a:ea typeface="Calibri" panose="020F0502020204030204" pitchFamily="34" charset="0"/>
                <a:cs typeface="Times New Roman" panose="02020603050405020304" pitchFamily="18" charset="0"/>
              </a:rPr>
              <a:t>A Szolgáltató értékelése: A készpénzzel és a készpénzfutárokkal összefüggő kockázat alacsonynak minősíthető, mivel a Szolgáltató arra törekszik, hogy elkerülje a készpénzzel történő díjfizetési lehetőséget, ennek összegét 500.000.- Ft-ban maximálja.</a:t>
            </a:r>
            <a:endParaRPr lang="hu-H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u-HU" dirty="0"/>
          </a:p>
        </p:txBody>
      </p:sp>
    </p:spTree>
    <p:extLst>
      <p:ext uri="{BB962C8B-B14F-4D97-AF65-F5344CB8AC3E}">
        <p14:creationId xmlns:p14="http://schemas.microsoft.com/office/powerpoint/2010/main" val="7456827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2C89DFB-2D07-4189-9F46-C9D73055DAE0}"/>
              </a:ext>
            </a:extLst>
          </p:cNvPr>
          <p:cNvSpPr>
            <a:spLocks noGrp="1"/>
          </p:cNvSpPr>
          <p:nvPr>
            <p:ph type="title"/>
          </p:nvPr>
        </p:nvSpPr>
        <p:spPr/>
        <p:txBody>
          <a:bodyPr>
            <a:normAutofit/>
          </a:bodyPr>
          <a:lstStyle/>
          <a:p>
            <a:r>
              <a:rPr lang="hu-HU" sz="2400" b="1" dirty="0">
                <a:latin typeface="Times New Roman" panose="02020603050405020304" pitchFamily="18" charset="0"/>
                <a:ea typeface="Times New Roman" panose="02020603050405020304" pitchFamily="18" charset="0"/>
              </a:rPr>
              <a:t>B</a:t>
            </a:r>
            <a:r>
              <a:rPr lang="hu-HU" sz="2400" b="1" dirty="0">
                <a:effectLst/>
                <a:latin typeface="Times New Roman" panose="02020603050405020304" pitchFamily="18" charset="0"/>
                <a:ea typeface="Times New Roman" panose="02020603050405020304" pitchFamily="18" charset="0"/>
              </a:rPr>
              <a:t>első kockázatértékelés </a:t>
            </a:r>
            <a:endParaRPr lang="hu-HU" sz="2400" dirty="0"/>
          </a:p>
        </p:txBody>
      </p:sp>
      <p:sp>
        <p:nvSpPr>
          <p:cNvPr id="3" name="Tartalom helye 2">
            <a:extLst>
              <a:ext uri="{FF2B5EF4-FFF2-40B4-BE49-F238E27FC236}">
                <a16:creationId xmlns:a16="http://schemas.microsoft.com/office/drawing/2014/main" id="{36015B2C-AEC0-4F1E-AFE8-9ADDC2FA1824}"/>
              </a:ext>
            </a:extLst>
          </p:cNvPr>
          <p:cNvSpPr>
            <a:spLocks noGrp="1"/>
          </p:cNvSpPr>
          <p:nvPr>
            <p:ph idx="1"/>
          </p:nvPr>
        </p:nvSpPr>
        <p:spPr/>
        <p:txBody>
          <a:bodyPr/>
          <a:lstStyle/>
          <a:p>
            <a:r>
              <a:rPr lang="hu-HU" sz="1800" b="1" i="1" dirty="0">
                <a:effectLst/>
                <a:latin typeface="Times New Roman" panose="02020603050405020304" pitchFamily="18" charset="0"/>
                <a:ea typeface="Calibri" panose="020F0502020204030204" pitchFamily="34" charset="0"/>
              </a:rPr>
              <a:t>A cégeljárással összefüggő kockázatok (NRA 29)</a:t>
            </a:r>
            <a:endParaRPr lang="hu-HU" sz="1800" b="1" i="1" dirty="0">
              <a:effectLst/>
              <a:latin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 </a:t>
            </a:r>
            <a:r>
              <a:rPr lang="hu-HU" sz="1800" b="1" i="1" dirty="0" err="1">
                <a:effectLst/>
                <a:latin typeface="Times New Roman" panose="02020603050405020304" pitchFamily="18" charset="0"/>
                <a:ea typeface="Calibri" panose="020F0502020204030204" pitchFamily="34" charset="0"/>
              </a:rPr>
              <a:t>Dark</a:t>
            </a:r>
            <a:r>
              <a:rPr lang="hu-HU" sz="1800" b="1" i="1" dirty="0">
                <a:effectLst/>
                <a:latin typeface="Times New Roman" panose="02020603050405020304" pitchFamily="18" charset="0"/>
                <a:ea typeface="Calibri" panose="020F0502020204030204" pitchFamily="34" charset="0"/>
              </a:rPr>
              <a:t> Nettel összefüggő kockázatok (NRA 30)</a:t>
            </a:r>
          </a:p>
          <a:p>
            <a:pPr marL="0" indent="0" algn="just">
              <a:buNone/>
            </a:pP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 Szolgáltató értékelése: A fenti kockázatok felmerülésének valószínűsége az életbiztosítások keretében történő pénzmosással, illetve terrorizmus finanszírozásával összefüggésben alacsonynak minősíthető.</a:t>
            </a:r>
            <a:endParaRPr lang="hu-HU" sz="1600" dirty="0">
              <a:effectLst/>
              <a:latin typeface="TimesHU"/>
              <a:ea typeface="Times New Roman" panose="02020603050405020304" pitchFamily="18" charset="0"/>
              <a:cs typeface="Times New Roman" panose="02020603050405020304" pitchFamily="18" charset="0"/>
            </a:endParaRPr>
          </a:p>
          <a:p>
            <a:pPr marL="0" indent="0" algn="just">
              <a:buNone/>
            </a:pP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 kémprogramok használatával összefüggő kockázatok kezelése a informatikai biztonsági kockázatkezelés keretében történik.</a:t>
            </a:r>
            <a:endParaRPr lang="hu-HU" sz="1600" dirty="0">
              <a:effectLst/>
              <a:latin typeface="TimesHU"/>
              <a:ea typeface="Times New Roman" panose="02020603050405020304" pitchFamily="18" charset="0"/>
              <a:cs typeface="Times New Roman" panose="02020603050405020304" pitchFamily="18" charset="0"/>
            </a:endParaRPr>
          </a:p>
          <a:p>
            <a:pPr marL="0" indent="0">
              <a:buNone/>
            </a:pPr>
            <a:r>
              <a:rPr lang="hu-HU" sz="1600" dirty="0">
                <a:effectLst/>
                <a:latin typeface="Times New Roman" panose="02020603050405020304" pitchFamily="18" charset="0"/>
                <a:ea typeface="Calibri" panose="020F0502020204030204" pitchFamily="34" charset="0"/>
              </a:rPr>
              <a:t>A fent említett egyéb kockázatok kezelése a körültekintő ügyfél-átvilágítás alkalmazásával történik</a:t>
            </a:r>
            <a:endParaRPr lang="hu-HU" sz="1600" i="1" dirty="0">
              <a:effectLst/>
              <a:latin typeface="Times New Roman" panose="02020603050405020304" pitchFamily="18" charset="0"/>
              <a:ea typeface="Calibri" panose="020F0502020204030204" pitchFamily="34" charset="0"/>
            </a:endParaRPr>
          </a:p>
          <a:p>
            <a:r>
              <a:rPr lang="hu-HU" sz="1800" b="1" i="1" dirty="0">
                <a:effectLst/>
                <a:latin typeface="Times New Roman" panose="02020603050405020304" pitchFamily="18" charset="0"/>
                <a:ea typeface="Calibri" panose="020F0502020204030204" pitchFamily="34" charset="0"/>
              </a:rPr>
              <a:t>A non-profit szervezetekkel összefüggő kockázatok (NRA 31)</a:t>
            </a:r>
          </a:p>
          <a:p>
            <a:pPr marL="0" indent="0" algn="just">
              <a:buNone/>
            </a:pP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 Szolgáltató értékelése: A fent jelzett kockázatok közül a Szolgáltatónál közvetett módon, a nonprofit szervezetek által kötött életbiztosítások révén jelentkezhetnek.</a:t>
            </a:r>
            <a:endParaRPr lang="hu-HU" sz="1600" dirty="0">
              <a:effectLst/>
              <a:latin typeface="TimesHU"/>
              <a:ea typeface="Times New Roman" panose="02020603050405020304" pitchFamily="18" charset="0"/>
              <a:cs typeface="Times New Roman" panose="02020603050405020304" pitchFamily="18" charset="0"/>
            </a:endParaRPr>
          </a:p>
          <a:p>
            <a:pPr marL="0" indent="0" algn="just">
              <a:buNone/>
            </a:pP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 Szolgáltató nonprofit gazdasági társaságok esetében fokozott átvilágítást, illetve megerősített eljárást alkalmaz.</a:t>
            </a:r>
            <a:endParaRPr lang="hu-HU" sz="1600" b="1" i="1" dirty="0">
              <a:effectLst/>
              <a:latin typeface="Times New Roman" panose="02020603050405020304" pitchFamily="18" charset="0"/>
            </a:endParaRPr>
          </a:p>
          <a:p>
            <a:r>
              <a:rPr lang="hu-HU" sz="1800" b="1" i="1" dirty="0">
                <a:effectLst/>
                <a:latin typeface="Times New Roman" panose="02020603050405020304" pitchFamily="18" charset="0"/>
                <a:ea typeface="Calibri" panose="020F0502020204030204" pitchFamily="34" charset="0"/>
              </a:rPr>
              <a:t>A kábítószer kereskedelemmel összefüggő kockázatok (NRA-34)</a:t>
            </a:r>
            <a:endParaRPr lang="hu-HU" sz="1800" b="1" i="1" dirty="0">
              <a:effectLst/>
              <a:latin typeface="Times New Roman" panose="02020603050405020304" pitchFamily="18" charset="0"/>
            </a:endParaRPr>
          </a:p>
          <a:p>
            <a:endParaRPr lang="hu-HU" sz="1800" b="1" i="1" dirty="0">
              <a:latin typeface="Times New Roman" panose="02020603050405020304" pitchFamily="18" charset="0"/>
            </a:endParaRPr>
          </a:p>
          <a:p>
            <a:endParaRPr lang="hu-HU" sz="1800" b="1" i="1" dirty="0">
              <a:effectLst/>
              <a:latin typeface="Times New Roman" panose="02020603050405020304" pitchFamily="18" charset="0"/>
            </a:endParaRPr>
          </a:p>
          <a:p>
            <a:endParaRPr lang="hu-HU" dirty="0"/>
          </a:p>
        </p:txBody>
      </p:sp>
    </p:spTree>
    <p:extLst>
      <p:ext uri="{BB962C8B-B14F-4D97-AF65-F5344CB8AC3E}">
        <p14:creationId xmlns:p14="http://schemas.microsoft.com/office/powerpoint/2010/main" val="25285737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72F1FC7-47E2-4704-AC35-38CA50576D65}"/>
              </a:ext>
            </a:extLst>
          </p:cNvPr>
          <p:cNvSpPr>
            <a:spLocks noGrp="1"/>
          </p:cNvSpPr>
          <p:nvPr>
            <p:ph type="title"/>
          </p:nvPr>
        </p:nvSpPr>
        <p:spPr/>
        <p:txBody>
          <a:bodyPr>
            <a:normAutofit/>
          </a:bodyPr>
          <a:lstStyle/>
          <a:p>
            <a:r>
              <a:rPr lang="hu-HU" sz="2400" b="1" dirty="0">
                <a:latin typeface="Times New Roman" panose="02020603050405020304" pitchFamily="18" charset="0"/>
                <a:ea typeface="Times New Roman" panose="02020603050405020304" pitchFamily="18" charset="0"/>
              </a:rPr>
              <a:t>B</a:t>
            </a:r>
            <a:r>
              <a:rPr lang="hu-HU" sz="2400" b="1" dirty="0">
                <a:effectLst/>
                <a:latin typeface="Times New Roman" panose="02020603050405020304" pitchFamily="18" charset="0"/>
                <a:ea typeface="Times New Roman" panose="02020603050405020304" pitchFamily="18" charset="0"/>
              </a:rPr>
              <a:t>első kockázatértékelés </a:t>
            </a:r>
            <a:endParaRPr lang="hu-HU" sz="2400" dirty="0"/>
          </a:p>
        </p:txBody>
      </p:sp>
      <p:sp>
        <p:nvSpPr>
          <p:cNvPr id="3" name="Tartalom helye 2">
            <a:extLst>
              <a:ext uri="{FF2B5EF4-FFF2-40B4-BE49-F238E27FC236}">
                <a16:creationId xmlns:a16="http://schemas.microsoft.com/office/drawing/2014/main" id="{D4B88D5E-FF7A-4BA8-B747-EBBCC154B664}"/>
              </a:ext>
            </a:extLst>
          </p:cNvPr>
          <p:cNvSpPr>
            <a:spLocks noGrp="1"/>
          </p:cNvSpPr>
          <p:nvPr>
            <p:ph idx="1"/>
          </p:nvPr>
        </p:nvSpPr>
        <p:spPr/>
        <p:txBody>
          <a:bodyPr>
            <a:normAutofit fontScale="92500"/>
          </a:bodyPr>
          <a:lstStyle/>
          <a:p>
            <a:r>
              <a:rPr lang="hu-HU" sz="1800" b="1" i="1" dirty="0">
                <a:effectLst/>
                <a:latin typeface="Times New Roman" panose="02020603050405020304" pitchFamily="18" charset="0"/>
                <a:ea typeface="Calibri" panose="020F0502020204030204" pitchFamily="34" charset="0"/>
              </a:rPr>
              <a:t>Az emberkereskedelemmel összefüggő kockázatok (NRA-35)</a:t>
            </a:r>
            <a:endParaRPr lang="hu-HU" sz="1800" b="1" i="1" dirty="0">
              <a:effectLst/>
              <a:latin typeface="Times New Roman" panose="02020603050405020304" pitchFamily="18" charset="0"/>
            </a:endParaRPr>
          </a:p>
          <a:p>
            <a:pPr algn="just"/>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800" b="1" i="1" dirty="0">
                <a:effectLst/>
                <a:latin typeface="Times New Roman" panose="02020603050405020304" pitchFamily="18" charset="0"/>
                <a:ea typeface="Calibri" panose="020F0502020204030204" pitchFamily="34" charset="0"/>
              </a:rPr>
              <a:t>Az embercsempészéssel összefüggő kockázatok (NRA 36)</a:t>
            </a:r>
          </a:p>
          <a:p>
            <a:pPr algn="just"/>
            <a:r>
              <a:rPr lang="hu-HU" sz="1800" b="1" i="1" dirty="0">
                <a:effectLst/>
                <a:latin typeface="Times New Roman" panose="02020603050405020304" pitchFamily="18" charset="0"/>
                <a:ea typeface="Calibri" panose="020F0502020204030204" pitchFamily="34" charset="0"/>
              </a:rPr>
              <a:t>A </a:t>
            </a:r>
            <a:r>
              <a:rPr lang="hu-HU" sz="1800" b="1" i="1" dirty="0" err="1">
                <a:effectLst/>
                <a:latin typeface="Times New Roman" panose="02020603050405020304" pitchFamily="18" charset="0"/>
                <a:ea typeface="Calibri" panose="020F0502020204030204" pitchFamily="34" charset="0"/>
              </a:rPr>
              <a:t>Social</a:t>
            </a:r>
            <a:r>
              <a:rPr lang="hu-HU" sz="1800" b="1" i="1" dirty="0">
                <a:effectLst/>
                <a:latin typeface="Times New Roman" panose="02020603050405020304" pitchFamily="18" charset="0"/>
                <a:ea typeface="Calibri" panose="020F0502020204030204" pitchFamily="34" charset="0"/>
              </a:rPr>
              <a:t> </a:t>
            </a:r>
            <a:r>
              <a:rPr lang="hu-HU" sz="1800" b="1" i="1" dirty="0" err="1">
                <a:effectLst/>
                <a:latin typeface="Times New Roman" panose="02020603050405020304" pitchFamily="18" charset="0"/>
                <a:ea typeface="Calibri" panose="020F0502020204030204" pitchFamily="34" charset="0"/>
              </a:rPr>
              <a:t>Engineering</a:t>
            </a:r>
            <a:r>
              <a:rPr lang="hu-HU" sz="1800" b="1" i="1" dirty="0">
                <a:effectLst/>
                <a:latin typeface="Times New Roman" panose="02020603050405020304" pitchFamily="18" charset="0"/>
                <a:ea typeface="Calibri" panose="020F0502020204030204" pitchFamily="34" charset="0"/>
              </a:rPr>
              <a:t> </a:t>
            </a:r>
            <a:r>
              <a:rPr lang="hu-HU" sz="1800" b="1" i="1" dirty="0" err="1">
                <a:effectLst/>
                <a:latin typeface="Times New Roman" panose="02020603050405020304" pitchFamily="18" charset="0"/>
                <a:ea typeface="Calibri" panose="020F0502020204030204" pitchFamily="34" charset="0"/>
              </a:rPr>
              <a:t>Fraud</a:t>
            </a:r>
            <a:r>
              <a:rPr lang="hu-HU" sz="1800" b="1" i="1" dirty="0">
                <a:effectLst/>
                <a:latin typeface="Times New Roman" panose="02020603050405020304" pitchFamily="18" charset="0"/>
                <a:ea typeface="Calibri" panose="020F0502020204030204" pitchFamily="34" charset="0"/>
              </a:rPr>
              <a:t> (SEF) kockázatai (NRA-37)</a:t>
            </a:r>
            <a:endParaRPr lang="hu-HU" sz="1800" b="1" i="1" dirty="0">
              <a:effectLst/>
              <a:latin typeface="Times New Roman" panose="02020603050405020304" pitchFamily="18" charset="0"/>
            </a:endParaRPr>
          </a:p>
          <a:p>
            <a:pPr algn="just"/>
            <a:r>
              <a:rPr lang="hu-HU" sz="1800" b="1" dirty="0">
                <a:effectLst/>
                <a:latin typeface="TimesHU"/>
                <a:ea typeface="Calibri" panose="020F0502020204030204" pitchFamily="34" charset="0"/>
                <a:cs typeface="Times New Roman" panose="02020603050405020304" pitchFamily="18" charset="0"/>
              </a:rPr>
              <a:t>A korrupciós bűncselekményekkel összefüggő kockázatok (NRA-38)</a:t>
            </a:r>
          </a:p>
          <a:p>
            <a:pPr algn="just"/>
            <a:r>
              <a:rPr lang="hu-HU" sz="1800" b="1" i="1" dirty="0">
                <a:effectLst/>
                <a:latin typeface="Times New Roman" panose="02020603050405020304" pitchFamily="18" charset="0"/>
                <a:ea typeface="Calibri" panose="020F0502020204030204" pitchFamily="34" charset="0"/>
              </a:rPr>
              <a:t>A terrorizmus finanszírozásával összefüggő kockázatok (NRA-39)</a:t>
            </a:r>
          </a:p>
          <a:p>
            <a:pPr marL="0" lvl="0" indent="0" algn="just">
              <a:lnSpc>
                <a:spcPct val="115000"/>
              </a:lnSpc>
              <a:spcAft>
                <a:spcPts val="600"/>
              </a:spcAft>
              <a:buNone/>
            </a:pP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Bevándorlási és Menekültügyi Hivatal (BMH) által a regisztráció során kiadott papírlap használata pénzintézetnél vagy a pénzküldő szolgáltatónál. Strómanok nevén lévő folyószámlák, vagy általuk vezetett cégek igénybe vétele. Érdekházasságok, illetve a „</a:t>
            </a:r>
            <a:r>
              <a:rPr lang="hu-HU" sz="1300" dirty="0" err="1">
                <a:effectLst/>
                <a:latin typeface="Times New Roman" panose="02020603050405020304" pitchFamily="18" charset="0"/>
                <a:ea typeface="Calibri" panose="020F0502020204030204" pitchFamily="34" charset="0"/>
                <a:cs typeface="Times New Roman" panose="02020603050405020304" pitchFamily="18" charset="0"/>
              </a:rPr>
              <a:t>bezness</a:t>
            </a: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 jelenséggel kapcsolatos </a:t>
            </a:r>
            <a:r>
              <a:rPr lang="hu-HU" sz="1300" dirty="0" err="1">
                <a:effectLst/>
                <a:latin typeface="Times New Roman" panose="02020603050405020304" pitchFamily="18" charset="0"/>
                <a:ea typeface="Calibri" panose="020F0502020204030204" pitchFamily="34" charset="0"/>
                <a:cs typeface="Times New Roman" panose="02020603050405020304" pitchFamily="18" charset="0"/>
              </a:rPr>
              <a:t>pénzküldések</a:t>
            </a: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 A „</a:t>
            </a:r>
            <a:r>
              <a:rPr lang="hu-HU" sz="1300" dirty="0" err="1">
                <a:effectLst/>
                <a:latin typeface="Times New Roman" panose="02020603050405020304" pitchFamily="18" charset="0"/>
                <a:ea typeface="Calibri" panose="020F0502020204030204" pitchFamily="34" charset="0"/>
                <a:cs typeface="Times New Roman" panose="02020603050405020304" pitchFamily="18" charset="0"/>
              </a:rPr>
              <a:t>bezness</a:t>
            </a: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 elsősorban amerikai és nyugat-európai nők irányába a szerelem tettetését jelenti. A non-profit szervezetekkel (pl. alapítvány, egyesület) összefüggő tranzakciók (kedvezményezett, forrás, összeg nagysága) nincsenek összhangban a szervezet alapvető céljaival. A strukturált készpénz átutalások nem számla alapú pénzátutalási szolgáltatások (pl. Western Union, </a:t>
            </a:r>
            <a:r>
              <a:rPr lang="hu-HU" sz="1300" dirty="0" err="1">
                <a:effectLst/>
                <a:latin typeface="Times New Roman" panose="02020603050405020304" pitchFamily="18" charset="0"/>
                <a:ea typeface="Calibri" panose="020F0502020204030204" pitchFamily="34" charset="0"/>
                <a:cs typeface="Times New Roman" panose="02020603050405020304" pitchFamily="18" charset="0"/>
              </a:rPr>
              <a:t>Moneygram</a:t>
            </a:r>
            <a:r>
              <a:rPr lang="hu-HU" sz="1300" dirty="0">
                <a:effectLst/>
                <a:latin typeface="Times New Roman" panose="02020603050405020304" pitchFamily="18" charset="0"/>
                <a:ea typeface="Calibri" panose="020F0502020204030204" pitchFamily="34" charset="0"/>
                <a:cs typeface="Times New Roman" panose="02020603050405020304" pitchFamily="18" charset="0"/>
              </a:rPr>
              <a:t>) igénybevételével történnek, amelyeknél a forrás, a kedvezményezett és a cél nem megfelelően beazonosítható; </a:t>
            </a:r>
            <a:endParaRPr lang="hu-HU" sz="1300" dirty="0">
              <a:effectLst/>
              <a:latin typeface="TimesHU"/>
              <a:ea typeface="Times New Roman" panose="02020603050405020304" pitchFamily="18" charset="0"/>
              <a:cs typeface="Times New Roman" panose="02020603050405020304" pitchFamily="18" charset="0"/>
            </a:endParaRPr>
          </a:p>
          <a:p>
            <a:pPr marL="0" indent="0" algn="just">
              <a:buNone/>
            </a:pPr>
            <a:endParaRPr lang="hu-HU" sz="1800" b="1" i="1" dirty="0">
              <a:effectLst/>
              <a:latin typeface="Times New Roman" panose="02020603050405020304" pitchFamily="18" charset="0"/>
            </a:endParaRPr>
          </a:p>
          <a:p>
            <a:pPr marL="0" indent="0" algn="just">
              <a:buNone/>
            </a:pPr>
            <a:r>
              <a:rPr lang="hu-HU" sz="1400" dirty="0">
                <a:effectLst/>
                <a:latin typeface="TimesHU"/>
                <a:ea typeface="Calibri" panose="020F0502020204030204" pitchFamily="34" charset="0"/>
                <a:cs typeface="Times New Roman" panose="02020603050405020304" pitchFamily="18" charset="0"/>
              </a:rPr>
              <a:t>A Szolgáltató értékelése: A fenti kockázatok közül a Szolgáltatónál az első és a harmadik alpontban nevesített kockázat jelenhet meg, amelyek kezelésével összefüggésben meghatározott kockázatcsökkentő intézkedéseket a Szolgáltató a korábbi pontokban már meghatározott. (lásd. NRA 27, NRA 31)</a:t>
            </a:r>
          </a:p>
          <a:p>
            <a:pPr marL="0" indent="0" algn="just">
              <a:buNone/>
            </a:pPr>
            <a:r>
              <a:rPr lang="hu-HU" sz="1800" b="1" i="1" dirty="0">
                <a:effectLst/>
                <a:latin typeface="Times New Roman" panose="02020603050405020304" pitchFamily="18" charset="0"/>
                <a:ea typeface="Calibri" panose="020F0502020204030204" pitchFamily="34" charset="0"/>
              </a:rPr>
              <a:t>A költségvetési csalással összefüggő kockázatok (NRA-40)</a:t>
            </a:r>
            <a:endParaRPr lang="hu-HU" sz="1800" b="1" i="1" dirty="0">
              <a:effectLst/>
              <a:latin typeface="Times New Roman" panose="02020603050405020304" pitchFamily="18" charset="0"/>
            </a:endParaRPr>
          </a:p>
          <a:p>
            <a:pPr marL="0" indent="0" algn="just">
              <a:buNone/>
            </a:pPr>
            <a:endParaRPr lang="hu-HU" sz="1400" dirty="0">
              <a:effectLst/>
              <a:latin typeface="TimesHU"/>
              <a:ea typeface="Times New Roman" panose="02020603050405020304" pitchFamily="18" charset="0"/>
              <a:cs typeface="Times New Roman" panose="02020603050405020304" pitchFamily="18" charset="0"/>
            </a:endParaRPr>
          </a:p>
          <a:p>
            <a:pPr marL="0" indent="0" algn="just">
              <a:buNone/>
            </a:pPr>
            <a:endParaRPr lang="hu-HU" sz="1800" b="1" i="1" dirty="0">
              <a:effectLst/>
              <a:latin typeface="Times New Roman" panose="02020603050405020304" pitchFamily="18" charset="0"/>
            </a:endParaRPr>
          </a:p>
          <a:p>
            <a:endParaRPr lang="hu-HU" dirty="0"/>
          </a:p>
        </p:txBody>
      </p:sp>
    </p:spTree>
    <p:extLst>
      <p:ext uri="{BB962C8B-B14F-4D97-AF65-F5344CB8AC3E}">
        <p14:creationId xmlns:p14="http://schemas.microsoft.com/office/powerpoint/2010/main" val="12909838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91C6A5F-A737-43C3-8762-CC7451092E0E}"/>
              </a:ext>
            </a:extLst>
          </p:cNvPr>
          <p:cNvSpPr>
            <a:spLocks noGrp="1"/>
          </p:cNvSpPr>
          <p:nvPr>
            <p:ph type="title"/>
          </p:nvPr>
        </p:nvSpPr>
        <p:spPr/>
        <p:txBody>
          <a:bodyPr/>
          <a:lstStyle/>
          <a:p>
            <a:r>
              <a:rPr lang="hu-HU" sz="1800" b="1" dirty="0">
                <a:effectLst/>
                <a:latin typeface="TimesHU"/>
                <a:ea typeface="Times New Roman" panose="02020603050405020304" pitchFamily="18" charset="0"/>
                <a:cs typeface="Times New Roman" panose="02020603050405020304" pitchFamily="18" charset="0"/>
              </a:rPr>
              <a:t>Felügyelet és egyéb jogalkotó szervek által meghatározott kockázatok</a:t>
            </a:r>
            <a:endParaRPr lang="hu-HU" b="1" dirty="0"/>
          </a:p>
        </p:txBody>
      </p:sp>
      <p:sp>
        <p:nvSpPr>
          <p:cNvPr id="3" name="Tartalom helye 2">
            <a:extLst>
              <a:ext uri="{FF2B5EF4-FFF2-40B4-BE49-F238E27FC236}">
                <a16:creationId xmlns:a16="http://schemas.microsoft.com/office/drawing/2014/main" id="{1EDC6961-306E-4A65-A3F2-D720E6A51A5B}"/>
              </a:ext>
            </a:extLst>
          </p:cNvPr>
          <p:cNvSpPr>
            <a:spLocks noGrp="1"/>
          </p:cNvSpPr>
          <p:nvPr>
            <p:ph idx="1"/>
          </p:nvPr>
        </p:nvSpPr>
        <p:spPr>
          <a:xfrm>
            <a:off x="435837" y="1469877"/>
            <a:ext cx="10917964" cy="4905286"/>
          </a:xfrm>
        </p:spPr>
        <p:txBody>
          <a:bodyPr>
            <a:normAutofit fontScale="85000" lnSpcReduction="10000"/>
          </a:bodyPr>
          <a:lstStyle/>
          <a:p>
            <a:pPr marL="899160" indent="0" algn="just" hangingPunct="0">
              <a:buNone/>
            </a:pPr>
            <a:r>
              <a:rPr lang="hu-HU" sz="1800" b="1" i="1" dirty="0">
                <a:effectLst/>
                <a:latin typeface="Times New Roman" panose="02020603050405020304" pitchFamily="18" charset="0"/>
                <a:ea typeface="Calibri" panose="020F0502020204030204" pitchFamily="34" charset="0"/>
              </a:rPr>
              <a:t>Ügyfélkockázati tényezők alapján</a:t>
            </a:r>
            <a:endParaRPr lang="hu-HU" sz="1800" b="1" i="1" dirty="0">
              <a:effectLst/>
              <a:latin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Amennyiben az üzleti kapcsolat létesítése során arra utaló adat, tény, illetve körülmény merül fel, hogy a szolgáltatás mögött ténylegesen nem az a személy áll, aki a szerződéskötési </a:t>
            </a:r>
            <a:r>
              <a:rPr lang="hu-HU" sz="1800">
                <a:effectLst/>
                <a:latin typeface="Times New Roman" panose="02020603050405020304" pitchFamily="18" charset="0"/>
                <a:ea typeface="Calibri" panose="020F0502020204030204" pitchFamily="34" charset="0"/>
                <a:cs typeface="Times New Roman" panose="02020603050405020304" pitchFamily="18" charset="0"/>
              </a:rPr>
              <a:t>kérelemben feltüntetésre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került.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Amennyiben az üzleti kapcsolat létesítése során havi ötvenmillió forintot meghaladó készpénz-forgalom lebonyolítását jelzi az ügyfél.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Amennyiben az ügyleti megbízás az ötvenmillió forintot meghaladja.</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bemutatóra szóló részvénye van, vagy amelynek részvényesét részvényesi meghatalmazott képviseli.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Amennyiben az ügyfél olyan társaság, amelynek tulajdonosi szerkezete a társaság üzleti tevékenységének jellegéhez képest szokatlannak vagy túlzottan összetettnek tűnik.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Nem állami vagy önkormányzati tulajdonban lévő nonprofit gazdasági társaság.</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Az üzleti kapcsolat szokatlan körülmények között zajlik.</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Bizalmi vagyonkezelők.</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természetes személy ügyfél, tényleges tulajdonos vagy életbiztosítási ágba tartozó biztosítások esetén a kedvezményezett, illetve a biztosítási szerződés alapján a biztosító szolgáltatására jogosult kiemelt közszereplő vagy annak közeli hozzátartozója vagy kapcsolata.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u-HU" sz="1800" b="1" i="1" dirty="0">
              <a:effectLst/>
              <a:latin typeface="Times New Roman" panose="02020603050405020304" pitchFamily="18" charset="0"/>
            </a:endParaRPr>
          </a:p>
          <a:p>
            <a:endParaRPr lang="hu-HU" dirty="0"/>
          </a:p>
        </p:txBody>
      </p:sp>
    </p:spTree>
    <p:extLst>
      <p:ext uri="{BB962C8B-B14F-4D97-AF65-F5344CB8AC3E}">
        <p14:creationId xmlns:p14="http://schemas.microsoft.com/office/powerpoint/2010/main" val="14219863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5ED297F-FFD7-4D83-A197-286945CA63CC}"/>
              </a:ext>
            </a:extLst>
          </p:cNvPr>
          <p:cNvSpPr>
            <a:spLocks noGrp="1"/>
          </p:cNvSpPr>
          <p:nvPr>
            <p:ph type="title"/>
          </p:nvPr>
        </p:nvSpPr>
        <p:spPr/>
        <p:txBody>
          <a:bodyPr>
            <a:normAutofit/>
          </a:bodyPr>
          <a:lstStyle/>
          <a:p>
            <a:r>
              <a:rPr lang="hu-HU" sz="2400" b="1" dirty="0">
                <a:effectLst/>
                <a:latin typeface="TimesHU"/>
                <a:ea typeface="Times New Roman" panose="02020603050405020304" pitchFamily="18" charset="0"/>
                <a:cs typeface="Times New Roman" panose="02020603050405020304" pitchFamily="18" charset="0"/>
              </a:rPr>
              <a:t>Felügyelet és egyéb jogalkotó szervek által meghatározott kockázatok</a:t>
            </a:r>
            <a:endParaRPr lang="hu-HU" sz="2400" dirty="0"/>
          </a:p>
        </p:txBody>
      </p:sp>
      <p:sp>
        <p:nvSpPr>
          <p:cNvPr id="3" name="Tartalom helye 2">
            <a:extLst>
              <a:ext uri="{FF2B5EF4-FFF2-40B4-BE49-F238E27FC236}">
                <a16:creationId xmlns:a16="http://schemas.microsoft.com/office/drawing/2014/main" id="{D5323120-DDF8-49B1-BC7E-BB8C86F7AA32}"/>
              </a:ext>
            </a:extLst>
          </p:cNvPr>
          <p:cNvSpPr>
            <a:spLocks noGrp="1"/>
          </p:cNvSpPr>
          <p:nvPr>
            <p:ph idx="1"/>
          </p:nvPr>
        </p:nvSpPr>
        <p:spPr>
          <a:xfrm>
            <a:off x="316194" y="1825624"/>
            <a:ext cx="11037606" cy="5032375"/>
          </a:xfrm>
        </p:spPr>
        <p:txBody>
          <a:bodyPr>
            <a:normAutofit fontScale="62500" lnSpcReduction="20000"/>
          </a:bodyPr>
          <a:lstStyle/>
          <a:p>
            <a:pPr marL="899160" indent="0" algn="just" hangingPunct="0">
              <a:buNone/>
            </a:pPr>
            <a:r>
              <a:rPr lang="hu-HU" sz="1800" b="1" i="1" dirty="0">
                <a:effectLst/>
                <a:latin typeface="Times New Roman" panose="02020603050405020304" pitchFamily="18" charset="0"/>
                <a:ea typeface="Calibri" panose="020F0502020204030204" pitchFamily="34" charset="0"/>
              </a:rPr>
              <a:t>Termékhez, szolgáltatáshoz, ügylethez vagy alkalmazott eszközhöz kapcsolódó kockázati tényezők alapján</a:t>
            </a:r>
            <a:endParaRPr lang="hu-HU" sz="1800" b="1" i="1" dirty="0">
              <a:effectLst/>
              <a:latin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Privátbanki üzleti kapcsolat létesítése.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személyesen meg nem jelent természetes személy ügyféllel okirat hiteles másolata alapján létrejött üzleti kapcsolat vagy ügylet.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Új termékek vagy új üzleti gyakorlatok, többek között új teljesítési mechanizmus, valamint új vagy fejlődő technológiák alkalmazása mind új, mind korábban meglévő termékek esetében.</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takarékbetétről szóló törvényerejű rendelet szerint nem névre szóló takarékbetét névre szóló átalakításával érintett ügyfél tekintetében, amennyiben a névre szólóvá átalakítani kívánt takarékbetétek összértéke elér a hárommillió-hatszázezer forintot.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Amennyiben az ügyletet a szolgáltató tízmillió forintot meghaladó pénzváltás miatt világítja át.</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huszonötmillió forintot elérő vagy meghaladó összegű készpénzbefizetés természetes személy ügyfél részére.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Az ötvenmillió forintot elérő vagy meghaladó összegű készpénzkifizetés természetes személy ügyfél részére.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huszonötmillió forintot elérő vagy meghaladó összegű készpénzkifizetés természetes személy ügyfél részére.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Ötvenmillió forintot elérő vagy meghaladó összegű készpénzkifizetés jogi személy és jogi személyiséggel nem rendelkező ügyfél részére.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Olyan termékek vagy ügyletek, amelyek esetében az ügyfél azonosítása nem történt meg.</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nem személyes üzleti kapcsolatok vagy ügyletek, bizonyos biztonsági óvintézkedések – például elektronikus aláírás vagy elektronikus személyi igazolvány használata – nélkül.</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Ismeretlen vagy az üzleti kapcsolatokban, ügyleti megbízásban nem érintett harmadik felektől érkező befizetések.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szolgáltató által külföldi székhelyű szolgáltatóval történő levelező kapcsolat létesítése.</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mj-lt"/>
              <a:buAutoNum type="arabicPeriod"/>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Háromszázezer forintot elérő, illetve azt meghaladó összegű pénzváltás. </a:t>
            </a:r>
            <a:endParaRPr lang="hu-HU"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2796478189"/>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640</TotalTime>
  <Words>16762</Words>
  <Application>Microsoft Office PowerPoint</Application>
  <PresentationFormat>Szélesvásznú</PresentationFormat>
  <Paragraphs>965</Paragraphs>
  <Slides>114</Slides>
  <Notes>0</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114</vt:i4>
      </vt:variant>
    </vt:vector>
  </HeadingPairs>
  <TitlesOfParts>
    <vt:vector size="122" baseType="lpstr">
      <vt:lpstr>Arial</vt:lpstr>
      <vt:lpstr>Calibri</vt:lpstr>
      <vt:lpstr>Calibri Light</vt:lpstr>
      <vt:lpstr>Courier New</vt:lpstr>
      <vt:lpstr>Symbol</vt:lpstr>
      <vt:lpstr>Times New Roman</vt:lpstr>
      <vt:lpstr>TimesHU</vt:lpstr>
      <vt:lpstr>Office-téma</vt:lpstr>
      <vt:lpstr>PowerPoint-bemutató</vt:lpstr>
      <vt:lpstr>A pénzmosás és terrorizmus finanszírozása megelőzése</vt:lpstr>
      <vt:lpstr>BEVEZETŐ</vt:lpstr>
      <vt:lpstr>A PÉNZMOSÁS FOGALMA ÉS SZABÁLYOZÁSA</vt:lpstr>
      <vt:lpstr>A pénzmosás megelőzésével kapcsolatos nemzetközi, európai uniós és nemzeti szabályozások</vt:lpstr>
      <vt:lpstr>Eljárások</vt:lpstr>
      <vt:lpstr>A PÉNZMOSÁS ÉS A TERRORIZMUSFINANSZÍROZÁS ELVÁLASZTÁSA</vt:lpstr>
      <vt:lpstr>A pénzmosás és terrorizmus finanszírozása elleni küzdelem szabályozása 3 szintű</vt:lpstr>
      <vt:lpstr>A PÉNZMOSÁS FÁZISAI</vt:lpstr>
      <vt:lpstr>A PÉNZMOSÁS BÜNTETŐJOGI TÉNYÁLLÁSA 1. A MEGELŐZŐ BŰNCSELEKMÉNY</vt:lpstr>
      <vt:lpstr>A jogszabályok ennek a következő eseteit sorolják fel:</vt:lpstr>
      <vt:lpstr>PowerPoint-bemutató</vt:lpstr>
      <vt:lpstr>A PÉNZMOSÁS BÜNTETŐJOGI TÉNYÁLLÁSA 2. A PÉNZMOSÁS MINŐSÍTETT ESETEI</vt:lpstr>
      <vt:lpstr>A PÉNZMOSÁS BÜNTETŐJOGI TÉNYÁLLÁSA  3. A BEJELENTÉSI KÖTELEZETTSÉG ELMULASZTÁSA, AZ ELŐKÉSZÜLET ÉS A BÜNTETHETŐSÉGET KIZÁRÓ OK</vt:lpstr>
      <vt:lpstr>A TERRORIZMUS FINANSZÍROZÁSA</vt:lpstr>
      <vt:lpstr>PowerPoint-bemutató</vt:lpstr>
      <vt:lpstr>PowerPoint-bemutató</vt:lpstr>
      <vt:lpstr>A pénzmosással kapcsolatos legfontosabb fogalmak  ALAPFOGALMAK</vt:lpstr>
      <vt:lpstr>Ügyfél-átvilágítás </vt:lpstr>
      <vt:lpstr>Azonosítás</vt:lpstr>
      <vt:lpstr>SZEMÉLYAZONOSSÁG IGAZOLÓ ELLENŐRZÉSE TERMÉSZETES SZEMÉLY ESETÉN </vt:lpstr>
      <vt:lpstr>IRATOK</vt:lpstr>
      <vt:lpstr>Ellenőrzés </vt:lpstr>
      <vt:lpstr>SZEMÉLYAZONOSSÁG IGAZOLÓ ELLENŐRZÉSE JOGI SZEMÉLY VAGY JOGI SZEMÉLYISÉGGEL NEM RENDELKEZŐ SZERVEZET ESETÉN</vt:lpstr>
      <vt:lpstr>JOGI SZEMÉLY VAGY JOGI SZEMÉLYISÉGGEL NEM RENDELKEZŐ SZERVEZET  </vt:lpstr>
      <vt:lpstr>A TÉNYLEGES TULAJDONOSRA VONATKOZÓ LEGFONTOSABB TUDNIVALÓK</vt:lpstr>
      <vt:lpstr>A TÉNYLEGES TULAJDONOSRA VONATKOZÓ LEGFONTOSABB TUDNIVALÓK</vt:lpstr>
      <vt:lpstr>A TÉNYLEGES TULAJDONOSRA VONATKOZÓ LEGFONTOSABB TUDNIVALÓK</vt:lpstr>
      <vt:lpstr>RÉSZESEDÉSEK ÉRTELMEZÉSE</vt:lpstr>
      <vt:lpstr>TÉNYLEGES TULAJDONOS</vt:lpstr>
      <vt:lpstr>KIEMELT KÖZSZEREPLŐ</vt:lpstr>
      <vt:lpstr>KIEMELT KÖZSZEREPLŐ</vt:lpstr>
      <vt:lpstr>AZ ügyfelek átvilágítása</vt:lpstr>
      <vt:lpstr>Természetes személy</vt:lpstr>
      <vt:lpstr>  Jogi személy</vt:lpstr>
      <vt:lpstr>Üzleti kapcsolat</vt:lpstr>
      <vt:lpstr>AZ ÜGYFÉL-ÁTVILÁGÍTÁS ALAPELVEI</vt:lpstr>
      <vt:lpstr>ÜGYFÉL-ÁTVILÁGÍTÁS</vt:lpstr>
      <vt:lpstr>AZ EGYSZERŰSÍTETT ÜGYFÉL-ÁTVILÁGÍTÁS ESETEI</vt:lpstr>
      <vt:lpstr>PowerPoint-bemutató</vt:lpstr>
      <vt:lpstr>AZ EGYSZERŰSÍTETT ÜGYFÉL-ÁTVILÁGÍTÁS FELADATAI</vt:lpstr>
      <vt:lpstr>EGYSZERŰSÍTETT ÜGYFÉL-ÁTVILÁGÍTÁS</vt:lpstr>
      <vt:lpstr>NORMÁL ÜGYFÉL-ÁTVILÁGÍTÁS ESETEI</vt:lpstr>
      <vt:lpstr>A NORMÁL ÜGYFÉL-ÁTVILÁGÍTÁS FELADATAI</vt:lpstr>
      <vt:lpstr>A FOKOZOTT ÜGYFÉL-ÁTVILÁGÍTÁS</vt:lpstr>
      <vt:lpstr>Fokozott ügyfél-átvilágítás feladatai</vt:lpstr>
      <vt:lpstr>ÜGYFÉL-ÁTVILÁGÍTÁS AZ ÜGYFÉL SZEMÉLYES MEGJELENÉSE HIÁNYÁBAN</vt:lpstr>
      <vt:lpstr>KIEMELT KÖZSZEREPLŐK ÁTVILÁGÍTÁSA</vt:lpstr>
      <vt:lpstr>Pénzeszköz forrása, és a vagyon forrása</vt:lpstr>
      <vt:lpstr>Pénzeszköz forrása, és a vagyon forrása</vt:lpstr>
      <vt:lpstr>Pénzeszköz forrása, és a vagyon forrása</vt:lpstr>
      <vt:lpstr>Pénzeszköz forrása, és a vagyon forrása</vt:lpstr>
      <vt:lpstr>Pénzeszköz forrása, és a vagyon forrása</vt:lpstr>
      <vt:lpstr>NEM KELL ISMÉTELTEN AZONOSÍTANI AZ ÜGYFELET</vt:lpstr>
      <vt:lpstr>ÜZLETI KAPCSOLAT LÉTESÍTÉSÉNEK, ÜGYLETI MEGBÍZÁS TELJESÍTÉSÉNEK MEGTAGADÁSA</vt:lpstr>
      <vt:lpstr>SZOKATLAN TRANZAKCIÓK MEGFIGYELÉSE</vt:lpstr>
      <vt:lpstr>SZOKATLAN TRANZAKCIÓK MEGFIGYELÉSE</vt:lpstr>
      <vt:lpstr>PÉNZMOSÁS GYANÚJÁRA OKOT ADÓ MAGATARTÁSOK</vt:lpstr>
      <vt:lpstr>PÉNZMOSÁS GYANÚJÁRA OKOT ADÓ MAGATARTÁSOK</vt:lpstr>
      <vt:lpstr>BIZTOSÍTÁSI TITOK ÉS BEJELENTÉSI KÖTELEZETTSÉG</vt:lpstr>
      <vt:lpstr>A FELFEDÉS TILALMA</vt:lpstr>
      <vt:lpstr>AZ ÜGYLET FELFÜGGESZTÉSE</vt:lpstr>
      <vt:lpstr>TÖRVÉNYSÉRTÉS BEJELENTÉSE</vt:lpstr>
      <vt:lpstr>SZANKCIÓS LISTÁK  </vt:lpstr>
      <vt:lpstr>26/2020. (VIII. 25.) MNB rendelet </vt:lpstr>
      <vt:lpstr>PowerPoint-bemutató</vt:lpstr>
      <vt:lpstr>PowerPoint-bemutató</vt:lpstr>
      <vt:lpstr>A belső ellenőrző és információs rendszer működtetése</vt:lpstr>
      <vt:lpstr> Szűrőrendszer </vt:lpstr>
      <vt:lpstr>Szűrések</vt:lpstr>
      <vt:lpstr>Szűrések</vt:lpstr>
      <vt:lpstr>visszaélés-bejelentési rendszer</vt:lpstr>
      <vt:lpstr>Belső ellenőrző és információs rendszer</vt:lpstr>
      <vt:lpstr>Az Európai Unió és az ENSZ BT által elrendelt pénzügyi és vagyoni korlátozó intézkedések végrehajtása érdekében működtetett szűrőrendszer kidolgozása és működtetésének minimumkövetelményei</vt:lpstr>
      <vt:lpstr>Szankciós szűrőrendszer</vt:lpstr>
      <vt:lpstr>Szankciós szűrőrendszer</vt:lpstr>
      <vt:lpstr>SZŰRŐRENDSZEREK</vt:lpstr>
      <vt:lpstr>FATCA</vt:lpstr>
      <vt:lpstr>EGYÉB AUTOMATIKUS INFORMÁCIÓCSERÉRE VONATKOZÓ SZABÁLYOK</vt:lpstr>
      <vt:lpstr>Monitoring </vt:lpstr>
      <vt:lpstr>Szűrő és monitoring rendszer</vt:lpstr>
      <vt:lpstr>Kockázati besorolás</vt:lpstr>
      <vt:lpstr>Belső kockázatértékelés</vt:lpstr>
      <vt:lpstr>Belső kockázatértékelés</vt:lpstr>
      <vt:lpstr>Belső kockázatértékelés</vt:lpstr>
      <vt:lpstr>Az ügyfél kockázati kategóriába sorolása</vt:lpstr>
      <vt:lpstr>Figyelembe veendő kockázati tényezők</vt:lpstr>
      <vt:lpstr>Belső kockázatértékelés</vt:lpstr>
      <vt:lpstr>Belső kockázatértékelés</vt:lpstr>
      <vt:lpstr>Alacsony kockázatra vonatkozó tényezők</vt:lpstr>
      <vt:lpstr>Magasabb kockázatra vonatkozó tényezők</vt:lpstr>
      <vt:lpstr>Szolgáltató sajátosságai</vt:lpstr>
      <vt:lpstr>Nemzeti Kockázatértékelésből származó kockázatok </vt:lpstr>
      <vt:lpstr>Belső kockázatértékelés </vt:lpstr>
      <vt:lpstr>Belső kockázatértékelés </vt:lpstr>
      <vt:lpstr>Belső kockázatértékelés </vt:lpstr>
      <vt:lpstr>Belső kockázatértékelés </vt:lpstr>
      <vt:lpstr>Felügyelet és egyéb jogalkotó szervek által meghatározott kockázatok</vt:lpstr>
      <vt:lpstr>Felügyelet és egyéb jogalkotó szervek által meghatározott kockázatok</vt:lpstr>
      <vt:lpstr>Felügyelet és egyéb jogalkotó szervek által meghatározott kockázatok</vt:lpstr>
      <vt:lpstr>Szolgáltató által megállapított magas kockázatba tartozó szolgáltatások</vt:lpstr>
      <vt:lpstr>Felügyelet és egyéb jogalkotó szervek által meghatározott alacsony kockázatok</vt:lpstr>
      <vt:lpstr>PowerPoint-bemutató</vt:lpstr>
      <vt:lpstr>PowerPoint-bemutató</vt:lpstr>
      <vt:lpstr>Szolgáltató által megállapított alacsony kockázatba tartozó szolgáltatások </vt:lpstr>
      <vt:lpstr>Szolgáltató által megállapított alacsony kockázatba tartozó szolgáltatások </vt:lpstr>
      <vt:lpstr>Szolgáltató által megállapított alacsony kockázatba tartozó szolgáltatások </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Gábor Pozderka</dc:creator>
  <cp:lastModifiedBy>Gábor Pozderka</cp:lastModifiedBy>
  <cp:revision>4</cp:revision>
  <dcterms:created xsi:type="dcterms:W3CDTF">2020-08-10T15:42:13Z</dcterms:created>
  <dcterms:modified xsi:type="dcterms:W3CDTF">2021-12-20T15:18:28Z</dcterms:modified>
</cp:coreProperties>
</file>